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</p:sldMasterIdLst>
  <p:notesMasterIdLst>
    <p:notesMasterId r:id="rId47"/>
  </p:notesMasterIdLst>
  <p:sldIdLst>
    <p:sldId id="534" r:id="rId2"/>
    <p:sldId id="518" r:id="rId3"/>
    <p:sldId id="291" r:id="rId4"/>
    <p:sldId id="372" r:id="rId5"/>
    <p:sldId id="519" r:id="rId6"/>
    <p:sldId id="443" r:id="rId7"/>
    <p:sldId id="517" r:id="rId8"/>
    <p:sldId id="469" r:id="rId9"/>
    <p:sldId id="451" r:id="rId10"/>
    <p:sldId id="374" r:id="rId11"/>
    <p:sldId id="444" r:id="rId12"/>
    <p:sldId id="520" r:id="rId13"/>
    <p:sldId id="540" r:id="rId14"/>
    <p:sldId id="529" r:id="rId15"/>
    <p:sldId id="552" r:id="rId16"/>
    <p:sldId id="549" r:id="rId17"/>
    <p:sldId id="551" r:id="rId18"/>
    <p:sldId id="539" r:id="rId19"/>
    <p:sldId id="472" r:id="rId20"/>
    <p:sldId id="445" r:id="rId21"/>
    <p:sldId id="523" r:id="rId22"/>
    <p:sldId id="553" r:id="rId23"/>
    <p:sldId id="525" r:id="rId24"/>
    <p:sldId id="554" r:id="rId25"/>
    <p:sldId id="535" r:id="rId26"/>
    <p:sldId id="495" r:id="rId27"/>
    <p:sldId id="557" r:id="rId28"/>
    <p:sldId id="556" r:id="rId29"/>
    <p:sldId id="555" r:id="rId30"/>
    <p:sldId id="558" r:id="rId31"/>
    <p:sldId id="536" r:id="rId32"/>
    <p:sldId id="537" r:id="rId33"/>
    <p:sldId id="538" r:id="rId34"/>
    <p:sldId id="480" r:id="rId35"/>
    <p:sldId id="559" r:id="rId36"/>
    <p:sldId id="496" r:id="rId37"/>
    <p:sldId id="502" r:id="rId38"/>
    <p:sldId id="376" r:id="rId39"/>
    <p:sldId id="378" r:id="rId40"/>
    <p:sldId id="497" r:id="rId41"/>
    <p:sldId id="543" r:id="rId42"/>
    <p:sldId id="541" r:id="rId43"/>
    <p:sldId id="545" r:id="rId44"/>
    <p:sldId id="533" r:id="rId45"/>
    <p:sldId id="560" r:id="rId46"/>
  </p:sldIdLst>
  <p:sldSz cx="9144000" cy="6858000" type="screen4x3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ahoma" pitchFamily="34" charset="0"/>
        <a:ea typeface="宋体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ahoma" pitchFamily="34" charset="0"/>
        <a:ea typeface="宋体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ahoma" pitchFamily="34" charset="0"/>
        <a:ea typeface="宋体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ahoma" pitchFamily="34" charset="0"/>
        <a:ea typeface="宋体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ahoma" pitchFamily="34" charset="0"/>
        <a:ea typeface="宋体" pitchFamily="2" charset="-122"/>
        <a:cs typeface="+mn-cs"/>
      </a:defRPr>
    </a:lvl5pPr>
    <a:lvl6pPr marL="2286000" algn="l" defTabSz="914400" rtl="0" eaLnBrk="1" latinLnBrk="0" hangingPunct="1">
      <a:defRPr kumimoji="1" sz="2400" kern="1200">
        <a:solidFill>
          <a:schemeClr val="tx1"/>
        </a:solidFill>
        <a:latin typeface="Tahoma" pitchFamily="34" charset="0"/>
        <a:ea typeface="宋体" pitchFamily="2" charset="-122"/>
        <a:cs typeface="+mn-cs"/>
      </a:defRPr>
    </a:lvl6pPr>
    <a:lvl7pPr marL="2743200" algn="l" defTabSz="914400" rtl="0" eaLnBrk="1" latinLnBrk="0" hangingPunct="1">
      <a:defRPr kumimoji="1" sz="2400" kern="1200">
        <a:solidFill>
          <a:schemeClr val="tx1"/>
        </a:solidFill>
        <a:latin typeface="Tahoma" pitchFamily="34" charset="0"/>
        <a:ea typeface="宋体" pitchFamily="2" charset="-122"/>
        <a:cs typeface="+mn-cs"/>
      </a:defRPr>
    </a:lvl7pPr>
    <a:lvl8pPr marL="3200400" algn="l" defTabSz="914400" rtl="0" eaLnBrk="1" latinLnBrk="0" hangingPunct="1">
      <a:defRPr kumimoji="1" sz="2400" kern="1200">
        <a:solidFill>
          <a:schemeClr val="tx1"/>
        </a:solidFill>
        <a:latin typeface="Tahoma" pitchFamily="34" charset="0"/>
        <a:ea typeface="宋体" pitchFamily="2" charset="-122"/>
        <a:cs typeface="+mn-cs"/>
      </a:defRPr>
    </a:lvl8pPr>
    <a:lvl9pPr marL="3657600" algn="l" defTabSz="914400" rtl="0" eaLnBrk="1" latinLnBrk="0" hangingPunct="1">
      <a:defRPr kumimoji="1" sz="2400" kern="1200">
        <a:solidFill>
          <a:schemeClr val="tx1"/>
        </a:solidFill>
        <a:latin typeface="Tahoma" pitchFamily="34" charset="0"/>
        <a:ea typeface="宋体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000"/>
    <a:srgbClr val="663300"/>
    <a:srgbClr val="D60093"/>
    <a:srgbClr val="CC6600"/>
    <a:srgbClr val="CC3300"/>
    <a:srgbClr val="800000"/>
    <a:srgbClr val="CC0000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49" autoAdjust="0"/>
    <p:restoredTop sz="94652" autoAdjust="0"/>
  </p:normalViewPr>
  <p:slideViewPr>
    <p:cSldViewPr>
      <p:cViewPr varScale="1">
        <p:scale>
          <a:sx n="77" d="100"/>
          <a:sy n="77" d="100"/>
        </p:scale>
        <p:origin x="1224" y="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drawings/_rels/vmlDrawing1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9.wmf"/><Relationship Id="rId1" Type="http://schemas.openxmlformats.org/officeDocument/2006/relationships/image" Target="../media/image18.w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16.vml.rels><?xml version="1.0" encoding="UTF-8" standalone="yes"?>
<Relationships xmlns="http://schemas.openxmlformats.org/package/2006/relationships"><Relationship Id="rId2" Type="http://schemas.openxmlformats.org/officeDocument/2006/relationships/image" Target="../media/image21.wmf"/><Relationship Id="rId1" Type="http://schemas.openxmlformats.org/officeDocument/2006/relationships/image" Target="../media/image10.emf"/></Relationships>
</file>

<file path=ppt/drawings/_rels/vmlDrawing17.vml.rels><?xml version="1.0" encoding="UTF-8" standalone="yes"?>
<Relationships xmlns="http://schemas.openxmlformats.org/package/2006/relationships"><Relationship Id="rId3" Type="http://schemas.openxmlformats.org/officeDocument/2006/relationships/image" Target="../media/image25.wmf"/><Relationship Id="rId2" Type="http://schemas.openxmlformats.org/officeDocument/2006/relationships/image" Target="../media/image24.wmf"/><Relationship Id="rId1" Type="http://schemas.openxmlformats.org/officeDocument/2006/relationships/image" Target="../media/image23.wmf"/><Relationship Id="rId5" Type="http://schemas.openxmlformats.org/officeDocument/2006/relationships/image" Target="../media/image27.wmf"/><Relationship Id="rId4" Type="http://schemas.openxmlformats.org/officeDocument/2006/relationships/image" Target="../media/image26.wmf"/></Relationships>
</file>

<file path=ppt/drawings/_rels/vmlDrawing18.vml.rels><?xml version="1.0" encoding="UTF-8" standalone="yes"?>
<Relationships xmlns="http://schemas.openxmlformats.org/package/2006/relationships"><Relationship Id="rId2" Type="http://schemas.openxmlformats.org/officeDocument/2006/relationships/image" Target="../media/image25.wmf"/><Relationship Id="rId1" Type="http://schemas.openxmlformats.org/officeDocument/2006/relationships/image" Target="../media/image26.wmf"/></Relationships>
</file>

<file path=ppt/drawings/_rels/vmlDrawing19.v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image" Target="../media/image17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2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35.wmf"/><Relationship Id="rId1" Type="http://schemas.openxmlformats.org/officeDocument/2006/relationships/image" Target="../media/image34.wmf"/></Relationships>
</file>

<file path=ppt/drawings/_rels/vmlDrawing22.vml.rels><?xml version="1.0" encoding="UTF-8" standalone="yes"?>
<Relationships xmlns="http://schemas.openxmlformats.org/package/2006/relationships"><Relationship Id="rId2" Type="http://schemas.openxmlformats.org/officeDocument/2006/relationships/image" Target="../media/image34.wmf"/><Relationship Id="rId1" Type="http://schemas.openxmlformats.org/officeDocument/2006/relationships/image" Target="../media/image36.w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w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w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w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w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wmf"/></Relationships>
</file>

<file path=ppt/drawings/_rels/vmlDrawing28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mf"/><Relationship Id="rId2" Type="http://schemas.openxmlformats.org/officeDocument/2006/relationships/image" Target="../media/image17.emf"/><Relationship Id="rId1" Type="http://schemas.openxmlformats.org/officeDocument/2006/relationships/image" Target="../media/image10.emf"/><Relationship Id="rId4" Type="http://schemas.openxmlformats.org/officeDocument/2006/relationships/image" Target="../media/image11.w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image" Target="../media/image5.e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image" Target="../media/image11.w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image" Target="../media/image12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656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297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297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97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635E4D52-651D-4DBA-B164-7244B5D0FD6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9837747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5E4D52-651D-4DBA-B164-7244B5D0FD66}" type="slidenum">
              <a:rPr lang="en-US" altLang="zh-CN" smtClean="0"/>
              <a:pPr>
                <a:defRPr/>
              </a:pPr>
              <a:t>36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905598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5E4D52-651D-4DBA-B164-7244B5D0FD66}" type="slidenum">
              <a:rPr lang="en-US" altLang="zh-CN" smtClean="0"/>
              <a:pPr>
                <a:defRPr/>
              </a:pPr>
              <a:t>37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905598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5E4D52-651D-4DBA-B164-7244B5D0FD66}" type="slidenum">
              <a:rPr lang="en-US" altLang="zh-CN" smtClean="0"/>
              <a:pPr>
                <a:defRPr/>
              </a:pPr>
              <a:t>38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905598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5E4D52-651D-4DBA-B164-7244B5D0FD66}" type="slidenum">
              <a:rPr lang="en-US" altLang="zh-CN" smtClean="0"/>
              <a:pPr>
                <a:defRPr/>
              </a:pPr>
              <a:t>45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793950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tIns="0" rIns="18288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zh-CN" altLang="en-US" smtClean="0"/>
              <a:t>单击此处编辑母版副标题样式</a:t>
            </a:r>
            <a:endParaRPr lang="en-US"/>
          </a:p>
        </p:txBody>
      </p:sp>
      <p:sp>
        <p:nvSpPr>
          <p:cNvPr id="4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B20E05D-D2AD-43B1-8BE5-09A760F50AC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468935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E26D4E4-D49C-41D5-B3EB-5BDCFB0AF5A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618217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D9C7CBF-A1D9-47FD-97B2-3D88AFB8AA6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144105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1150938" y="617538"/>
            <a:ext cx="7804150" cy="55149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914400" y="63246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352800" y="63246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781800" y="63246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13312F2-BFA7-45EA-9779-0C57036C601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253491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FC530BF-3233-4E9B-BF3C-5DA73DC038C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517320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tIns="0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2B8AAB-17A0-4B89-9319-DAEB914C32D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271041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8F02C1D-DA6B-4C91-9287-77E871B4812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573345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7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4FC7D04-D2EE-4090-B3B4-12AD6011717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174451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550A9D-E570-4CA0-91B8-2B50B18AA3B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064640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03F4E36-5818-4955-8BEF-A3E6E2B2559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428702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ECAEA39-AFD2-481C-AC2D-32171189203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880623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nip and Round Single Corner Rectangle 8"/>
          <p:cNvSpPr/>
          <p:nvPr/>
        </p:nvSpPr>
        <p:spPr>
          <a:xfrm rot="420000" flipV="1">
            <a:off x="3165475" y="1108075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0" lang="en-US"/>
          </a:p>
        </p:txBody>
      </p:sp>
      <p:sp>
        <p:nvSpPr>
          <p:cNvPr id="6" name="Right Triangle 11"/>
          <p:cNvSpPr/>
          <p:nvPr/>
        </p:nvSpPr>
        <p:spPr>
          <a:xfrm rot="420000" flipV="1">
            <a:off x="8004175" y="5359400"/>
            <a:ext cx="155575" cy="155575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0" lang="en-US"/>
          </a:p>
        </p:txBody>
      </p:sp>
      <p:sp>
        <p:nvSpPr>
          <p:cNvPr id="7" name="Freeform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kumimoji="0" lang="en-US">
              <a:latin typeface="+mn-lt"/>
              <a:ea typeface="+mn-ea"/>
            </a:endParaRPr>
          </a:p>
        </p:txBody>
      </p:sp>
      <p:sp>
        <p:nvSpPr>
          <p:cNvPr id="8" name="Freeform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kumimoji="0" lang="en-US">
              <a:latin typeface="+mn-lt"/>
              <a:ea typeface="+mn-ea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lIns="45720" rIns="45720" bIns="45720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>
            <a:normAutofit/>
          </a:bodyPr>
          <a:lstStyle>
            <a:lvl1pPr marL="0" indent="0">
              <a:buNone/>
              <a:defRPr sz="3200"/>
            </a:lvl1pPr>
          </a:lstStyle>
          <a:p>
            <a:pPr lvl="0"/>
            <a:r>
              <a:rPr lang="zh-CN" altLang="en-US" noProof="0" smtClean="0"/>
              <a:t>单击图标添加图片</a:t>
            </a:r>
            <a:endParaRPr lang="en-US" noProof="0" dirty="0"/>
          </a:p>
        </p:txBody>
      </p:sp>
      <p:sp>
        <p:nvSpPr>
          <p:cNvPr id="9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1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338E5BB-1D3F-49BC-AE6F-18962EAA645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924489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9525" y="-7938"/>
            <a:ext cx="9163050" cy="104140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kumimoji="0" lang="en-US">
              <a:latin typeface="+mn-lt"/>
              <a:ea typeface="+mn-ea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381500" y="-7938"/>
            <a:ext cx="4762500" cy="6381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kumimoji="0" lang="en-US">
              <a:latin typeface="+mn-lt"/>
              <a:ea typeface="+mn-ea"/>
            </a:endParaRPr>
          </a:p>
        </p:txBody>
      </p:sp>
      <p:sp>
        <p:nvSpPr>
          <p:cNvPr id="5124" name="Title Placeholder 8"/>
          <p:cNvSpPr>
            <a:spLocks noGrp="1"/>
          </p:cNvSpPr>
          <p:nvPr>
            <p:ph type="title"/>
          </p:nvPr>
        </p:nvSpPr>
        <p:spPr bwMode="auto">
          <a:xfrm>
            <a:off x="457200" y="704850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en-US" smtClean="0"/>
          </a:p>
        </p:txBody>
      </p:sp>
      <p:sp>
        <p:nvSpPr>
          <p:cNvPr id="5125" name="Text Placeholder 29"/>
          <p:cNvSpPr>
            <a:spLocks noGrp="1"/>
          </p:cNvSpPr>
          <p:nvPr>
            <p:ph type="body" idx="1"/>
          </p:nvPr>
        </p:nvSpPr>
        <p:spPr bwMode="auto">
          <a:xfrm>
            <a:off x="457200" y="1935163"/>
            <a:ext cx="8229600" cy="438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smtClean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pPr>
              <a:defRPr/>
            </a:pPr>
            <a:fld id="{0D78E36B-E7F8-4B25-BFDE-1FB850D41C1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grpSp>
        <p:nvGrpSpPr>
          <p:cNvPr id="5129" name="Group 1"/>
          <p:cNvGrpSpPr>
            <a:grpSpLocks/>
          </p:cNvGrpSpPr>
          <p:nvPr/>
        </p:nvGrpSpPr>
        <p:grpSpPr bwMode="auto">
          <a:xfrm>
            <a:off x="-19050" y="203200"/>
            <a:ext cx="9180513" cy="647700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kumimoji="0" lang="en-US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74" r:id="rId1"/>
    <p:sldLayoutId id="2147483973" r:id="rId2"/>
    <p:sldLayoutId id="2147483975" r:id="rId3"/>
    <p:sldLayoutId id="2147483972" r:id="rId4"/>
    <p:sldLayoutId id="2147483971" r:id="rId5"/>
    <p:sldLayoutId id="2147483970" r:id="rId6"/>
    <p:sldLayoutId id="2147483969" r:id="rId7"/>
    <p:sldLayoutId id="2147483968" r:id="rId8"/>
    <p:sldLayoutId id="2147483976" r:id="rId9"/>
    <p:sldLayoutId id="2147483967" r:id="rId10"/>
    <p:sldLayoutId id="2147483966" r:id="rId11"/>
    <p:sldLayoutId id="2147483977" r:id="rId1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50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  <a:ea typeface="隶书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  <a:ea typeface="隶书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  <a:ea typeface="隶书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  <a:ea typeface="隶书" pitchFamily="49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  <a:ea typeface="隶书" pitchFamily="49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  <a:ea typeface="隶书" pitchFamily="49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  <a:ea typeface="隶书" pitchFamily="49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  <a:ea typeface="隶书" pitchFamily="49" charset="-122"/>
        </a:defRPr>
      </a:lvl9pPr>
    </p:titleStyle>
    <p:bodyStyle>
      <a:lvl1pPr marL="273050" indent="-273050" algn="l" rtl="0" eaLnBrk="0" fontAlgn="base" hangingPunct="0">
        <a:spcBef>
          <a:spcPct val="20000"/>
        </a:spcBef>
        <a:spcAft>
          <a:spcPct val="0"/>
        </a:spcAft>
        <a:buClr>
          <a:srgbClr val="0BD0D9"/>
        </a:buClr>
        <a:buSzPct val="95000"/>
        <a:buFont typeface="Wingdings 2" pitchFamily="18" charset="2"/>
        <a:buChar char=""/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39763" indent="-246063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85000"/>
        <a:buFont typeface="Wingdings 2" pitchFamily="18" charset="2"/>
        <a:buChar char="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06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 2" pitchFamily="18" charset="2"/>
        <a:buChar char="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7450" indent="-209550" algn="l" rtl="0" eaLnBrk="0" fontAlgn="base" hangingPunct="0">
        <a:spcBef>
          <a:spcPct val="20000"/>
        </a:spcBef>
        <a:spcAft>
          <a:spcPct val="0"/>
        </a:spcAft>
        <a:buClr>
          <a:srgbClr val="0BD0D9"/>
        </a:buClr>
        <a:buSzPct val="65000"/>
        <a:buFont typeface="Wingdings 2" pitchFamily="18" charset="2"/>
        <a:buChar char="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2088" indent="-209550" algn="l" rtl="0" eaLnBrk="0" fontAlgn="base" hangingPunct="0">
        <a:spcBef>
          <a:spcPct val="20000"/>
        </a:spcBef>
        <a:spcAft>
          <a:spcPct val="0"/>
        </a:spcAft>
        <a:buClr>
          <a:srgbClr val="10CF9B"/>
        </a:buClr>
        <a:buSzPct val="65000"/>
        <a:buFont typeface="Wingdings 2" pitchFamily="18" charset="2"/>
        <a:buChar char="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2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10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10.emf"/><Relationship Id="rId5" Type="http://schemas.openxmlformats.org/officeDocument/2006/relationships/oleObject" Target="../embeddings/oleObject8.bin"/><Relationship Id="rId4" Type="http://schemas.openxmlformats.org/officeDocument/2006/relationships/image" Target="../media/image11.w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10.emf"/><Relationship Id="rId5" Type="http://schemas.openxmlformats.org/officeDocument/2006/relationships/oleObject" Target="../embeddings/oleObject10.bin"/><Relationship Id="rId4" Type="http://schemas.openxmlformats.org/officeDocument/2006/relationships/image" Target="../media/image12.w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13.wmf"/><Relationship Id="rId5" Type="http://schemas.openxmlformats.org/officeDocument/2006/relationships/oleObject" Target="../embeddings/oleObject11.bin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13.wmf"/><Relationship Id="rId4" Type="http://schemas.openxmlformats.org/officeDocument/2006/relationships/oleObject" Target="../embeddings/oleObject12.bin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13.wmf"/><Relationship Id="rId4" Type="http://schemas.openxmlformats.org/officeDocument/2006/relationships/oleObject" Target="../embeddings/oleObject13.bin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1.vml"/><Relationship Id="rId5" Type="http://schemas.openxmlformats.org/officeDocument/2006/relationships/image" Target="../media/image13.wmf"/><Relationship Id="rId4" Type="http://schemas.openxmlformats.org/officeDocument/2006/relationships/oleObject" Target="../embeddings/oleObject14.bin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2.vml"/><Relationship Id="rId4" Type="http://schemas.openxmlformats.org/officeDocument/2006/relationships/image" Target="../media/image17.e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3.vml"/><Relationship Id="rId4" Type="http://schemas.openxmlformats.org/officeDocument/2006/relationships/image" Target="../media/image17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19.wmf"/><Relationship Id="rId5" Type="http://schemas.openxmlformats.org/officeDocument/2006/relationships/oleObject" Target="../embeddings/oleObject18.bin"/><Relationship Id="rId4" Type="http://schemas.openxmlformats.org/officeDocument/2006/relationships/image" Target="../media/image18.wmf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5.vml"/><Relationship Id="rId5" Type="http://schemas.openxmlformats.org/officeDocument/2006/relationships/image" Target="../media/image10.emf"/><Relationship Id="rId4" Type="http://schemas.openxmlformats.org/officeDocument/2006/relationships/oleObject" Target="../embeddings/oleObject19.bin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wmf"/><Relationship Id="rId3" Type="http://schemas.openxmlformats.org/officeDocument/2006/relationships/image" Target="../media/image20.png"/><Relationship Id="rId7" Type="http://schemas.openxmlformats.org/officeDocument/2006/relationships/oleObject" Target="../embeddings/oleObject21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22.png"/><Relationship Id="rId5" Type="http://schemas.openxmlformats.org/officeDocument/2006/relationships/image" Target="../media/image10.emf"/><Relationship Id="rId4" Type="http://schemas.openxmlformats.org/officeDocument/2006/relationships/oleObject" Target="../embeddings/oleObject20.bin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4.bin"/><Relationship Id="rId13" Type="http://schemas.openxmlformats.org/officeDocument/2006/relationships/image" Target="../media/image27.wmf"/><Relationship Id="rId3" Type="http://schemas.openxmlformats.org/officeDocument/2006/relationships/oleObject" Target="../embeddings/oleObject22.bin"/><Relationship Id="rId7" Type="http://schemas.openxmlformats.org/officeDocument/2006/relationships/image" Target="../media/image24.wmf"/><Relationship Id="rId12" Type="http://schemas.openxmlformats.org/officeDocument/2006/relationships/oleObject" Target="../embeddings/oleObject26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7.vml"/><Relationship Id="rId6" Type="http://schemas.openxmlformats.org/officeDocument/2006/relationships/oleObject" Target="../embeddings/oleObject23.bin"/><Relationship Id="rId11" Type="http://schemas.openxmlformats.org/officeDocument/2006/relationships/image" Target="../media/image26.wmf"/><Relationship Id="rId5" Type="http://schemas.openxmlformats.org/officeDocument/2006/relationships/image" Target="../media/image28.png"/><Relationship Id="rId10" Type="http://schemas.openxmlformats.org/officeDocument/2006/relationships/oleObject" Target="../embeddings/oleObject25.bin"/><Relationship Id="rId4" Type="http://schemas.openxmlformats.org/officeDocument/2006/relationships/image" Target="../media/image23.wmf"/><Relationship Id="rId9" Type="http://schemas.openxmlformats.org/officeDocument/2006/relationships/image" Target="../media/image25.wmf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25.wmf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8.vml"/><Relationship Id="rId6" Type="http://schemas.openxmlformats.org/officeDocument/2006/relationships/oleObject" Target="../embeddings/oleObject28.bin"/><Relationship Id="rId5" Type="http://schemas.openxmlformats.org/officeDocument/2006/relationships/image" Target="../media/image26.wmf"/><Relationship Id="rId4" Type="http://schemas.openxmlformats.org/officeDocument/2006/relationships/oleObject" Target="../embeddings/oleObject27.bin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9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9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30.bin"/><Relationship Id="rId4" Type="http://schemas.openxmlformats.org/officeDocument/2006/relationships/image" Target="../media/image17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3.png"/><Relationship Id="rId4" Type="http://schemas.openxmlformats.org/officeDocument/2006/relationships/image" Target="../media/image4.wmf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0.vml"/><Relationship Id="rId5" Type="http://schemas.openxmlformats.org/officeDocument/2006/relationships/image" Target="../media/image10.emf"/><Relationship Id="rId4" Type="http://schemas.openxmlformats.org/officeDocument/2006/relationships/oleObject" Target="../embeddings/oleObject31.bin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4.bin"/><Relationship Id="rId3" Type="http://schemas.openxmlformats.org/officeDocument/2006/relationships/image" Target="../media/image33.png"/><Relationship Id="rId7" Type="http://schemas.openxmlformats.org/officeDocument/2006/relationships/image" Target="../media/image35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1.vml"/><Relationship Id="rId6" Type="http://schemas.openxmlformats.org/officeDocument/2006/relationships/oleObject" Target="../embeddings/oleObject33.bin"/><Relationship Id="rId5" Type="http://schemas.openxmlformats.org/officeDocument/2006/relationships/image" Target="../media/image34.wmf"/><Relationship Id="rId4" Type="http://schemas.openxmlformats.org/officeDocument/2006/relationships/oleObject" Target="../embeddings/oleObject32.bin"/><Relationship Id="rId9" Type="http://schemas.openxmlformats.org/officeDocument/2006/relationships/image" Target="../media/image10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4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2.vml"/><Relationship Id="rId6" Type="http://schemas.openxmlformats.org/officeDocument/2006/relationships/oleObject" Target="../embeddings/oleObject36.bin"/><Relationship Id="rId5" Type="http://schemas.openxmlformats.org/officeDocument/2006/relationships/image" Target="../media/image36.wmf"/><Relationship Id="rId4" Type="http://schemas.openxmlformats.org/officeDocument/2006/relationships/oleObject" Target="../embeddings/oleObject35.bin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23.vml"/><Relationship Id="rId5" Type="http://schemas.openxmlformats.org/officeDocument/2006/relationships/image" Target="../media/image38.wmf"/><Relationship Id="rId4" Type="http://schemas.openxmlformats.org/officeDocument/2006/relationships/oleObject" Target="../embeddings/oleObject37.bin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4.vml"/><Relationship Id="rId5" Type="http://schemas.openxmlformats.org/officeDocument/2006/relationships/image" Target="../media/image40.wmf"/><Relationship Id="rId4" Type="http://schemas.openxmlformats.org/officeDocument/2006/relationships/oleObject" Target="../embeddings/oleObject38.bin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5.vml"/><Relationship Id="rId5" Type="http://schemas.openxmlformats.org/officeDocument/2006/relationships/image" Target="../media/image41.wmf"/><Relationship Id="rId4" Type="http://schemas.openxmlformats.org/officeDocument/2006/relationships/oleObject" Target="../embeddings/oleObject39.bin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6.vml"/><Relationship Id="rId6" Type="http://schemas.openxmlformats.org/officeDocument/2006/relationships/image" Target="../media/image42.jpeg"/><Relationship Id="rId5" Type="http://schemas.openxmlformats.org/officeDocument/2006/relationships/image" Target="../media/image41.wmf"/><Relationship Id="rId4" Type="http://schemas.openxmlformats.org/officeDocument/2006/relationships/oleObject" Target="../embeddings/oleObject40.bin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7.vml"/><Relationship Id="rId5" Type="http://schemas.openxmlformats.org/officeDocument/2006/relationships/image" Target="../media/image41.wmf"/><Relationship Id="rId4" Type="http://schemas.openxmlformats.org/officeDocument/2006/relationships/oleObject" Target="../embeddings/oleObject41.bin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oleObject" Target="../embeddings/oleObject3.bin"/><Relationship Id="rId7" Type="http://schemas.openxmlformats.org/officeDocument/2006/relationships/hyperlink" Target="&#36830;&#32493;&#24615;.swf" TargetMode="Externa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6.e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5.emf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wmf"/><Relationship Id="rId3" Type="http://schemas.openxmlformats.org/officeDocument/2006/relationships/oleObject" Target="../embeddings/oleObject42.bin"/><Relationship Id="rId7" Type="http://schemas.openxmlformats.org/officeDocument/2006/relationships/oleObject" Target="../embeddings/oleObject44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8.vml"/><Relationship Id="rId6" Type="http://schemas.openxmlformats.org/officeDocument/2006/relationships/image" Target="../media/image17.emf"/><Relationship Id="rId5" Type="http://schemas.openxmlformats.org/officeDocument/2006/relationships/oleObject" Target="../embeddings/oleObject43.bin"/><Relationship Id="rId10" Type="http://schemas.openxmlformats.org/officeDocument/2006/relationships/image" Target="../media/image11.wmf"/><Relationship Id="rId4" Type="http://schemas.openxmlformats.org/officeDocument/2006/relationships/image" Target="../media/image10.emf"/><Relationship Id="rId9" Type="http://schemas.openxmlformats.org/officeDocument/2006/relationships/oleObject" Target="../embeddings/oleObject45.bin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29.vml"/><Relationship Id="rId5" Type="http://schemas.openxmlformats.org/officeDocument/2006/relationships/image" Target="../media/image38.wmf"/><Relationship Id="rId4" Type="http://schemas.openxmlformats.org/officeDocument/2006/relationships/oleObject" Target="../embeddings/oleObject46.bin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0.vml"/><Relationship Id="rId5" Type="http://schemas.openxmlformats.org/officeDocument/2006/relationships/image" Target="../media/image41.wmf"/><Relationship Id="rId4" Type="http://schemas.openxmlformats.org/officeDocument/2006/relationships/oleObject" Target="../embeddings/oleObject47.bin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6.emf"/><Relationship Id="rId4" Type="http://schemas.openxmlformats.org/officeDocument/2006/relationships/oleObject" Target="../embeddings/oleObject5.bin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&#20271;&#21162;&#21033;.swf" TargetMode="Externa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331640" y="3952974"/>
            <a:ext cx="7502504" cy="5043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lnSpc>
                <a:spcPct val="130000"/>
              </a:lnSpc>
              <a:spcAft>
                <a:spcPts val="0"/>
              </a:spcAft>
              <a:buClr>
                <a:schemeClr val="tx2"/>
              </a:buClr>
            </a:pPr>
            <a:endParaRPr lang="zh-CN" altLang="en-US" b="1" dirty="0">
              <a:solidFill>
                <a:srgbClr val="C00000"/>
              </a:solidFill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187624" y="2478211"/>
            <a:ext cx="7056784" cy="29495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lnSpc>
                <a:spcPct val="150000"/>
              </a:lnSpc>
              <a:spcBef>
                <a:spcPts val="2500"/>
              </a:spcBef>
              <a:spcAft>
                <a:spcPts val="0"/>
              </a:spcAft>
              <a:buClr>
                <a:srgbClr val="04617B"/>
              </a:buClr>
            </a:pPr>
            <a:r>
              <a:rPr lang="en-US" altLang="zh-CN" b="1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1</a:t>
            </a:r>
            <a:r>
              <a:rPr lang="zh-CN" altLang="en-US" b="1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）理想</a:t>
            </a:r>
            <a:r>
              <a:rPr lang="zh-CN" altLang="en-US" b="1" dirty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液体</a:t>
            </a:r>
            <a:r>
              <a:rPr lang="en-US" altLang="zh-CN" b="1" dirty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:</a:t>
            </a:r>
            <a:r>
              <a:rPr lang="zh-CN" altLang="en-US" b="1" dirty="0">
                <a:latin typeface="楷体" pitchFamily="49" charset="-122"/>
                <a:ea typeface="楷体" pitchFamily="49" charset="-122"/>
              </a:rPr>
              <a:t>既</a:t>
            </a:r>
            <a:r>
              <a:rPr lang="zh-CN" altLang="en-US" b="1" dirty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无粘性</a:t>
            </a:r>
            <a:r>
              <a:rPr lang="zh-CN" altLang="en-US" b="1" dirty="0">
                <a:latin typeface="楷体" pitchFamily="49" charset="-122"/>
                <a:ea typeface="楷体" pitchFamily="49" charset="-122"/>
              </a:rPr>
              <a:t>，又</a:t>
            </a:r>
            <a:r>
              <a:rPr lang="zh-CN" altLang="en-US" b="1" dirty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不可压缩</a:t>
            </a:r>
            <a:r>
              <a:rPr lang="zh-CN" altLang="en-US" b="1" dirty="0">
                <a:latin typeface="楷体" pitchFamily="49" charset="-122"/>
                <a:ea typeface="楷体" pitchFamily="49" charset="-122"/>
              </a:rPr>
              <a:t>的液体。</a:t>
            </a:r>
            <a:r>
              <a:rPr lang="zh-CN" altLang="en-US" b="1" dirty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 </a:t>
            </a:r>
            <a:endParaRPr lang="zh-CN" altLang="en-US" dirty="0"/>
          </a:p>
          <a:p>
            <a:pPr marL="0" lvl="1">
              <a:lnSpc>
                <a:spcPct val="150000"/>
              </a:lnSpc>
              <a:spcBef>
                <a:spcPts val="2500"/>
              </a:spcBef>
              <a:spcAft>
                <a:spcPts val="0"/>
              </a:spcAft>
              <a:buClr>
                <a:srgbClr val="04617B"/>
              </a:buClr>
            </a:pPr>
            <a:r>
              <a:rPr lang="en-US" altLang="zh-CN" b="1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2</a:t>
            </a:r>
            <a:r>
              <a:rPr lang="zh-CN" altLang="en-US" b="1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）定常流动</a:t>
            </a:r>
            <a:r>
              <a:rPr lang="en-US" altLang="zh-CN" b="1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:</a:t>
            </a:r>
            <a:r>
              <a:rPr lang="zh-CN" altLang="en-US" b="1" dirty="0" smtClean="0">
                <a:latin typeface="楷体" pitchFamily="49" charset="-122"/>
                <a:ea typeface="楷体" pitchFamily="49" charset="-122"/>
              </a:rPr>
              <a:t>其</a:t>
            </a:r>
            <a:r>
              <a:rPr lang="zh-CN" altLang="en-US" b="1" dirty="0">
                <a:latin typeface="楷体" pitchFamily="49" charset="-122"/>
                <a:ea typeface="楷体" pitchFamily="49" charset="-122"/>
              </a:rPr>
              <a:t>内部任一点处的</a:t>
            </a:r>
            <a:r>
              <a:rPr lang="zh-CN" altLang="en-US" b="1" dirty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压力、速度和密度</a:t>
            </a:r>
            <a:r>
              <a:rPr lang="zh-CN" altLang="en-US" b="1" dirty="0">
                <a:latin typeface="楷体" pitchFamily="49" charset="-122"/>
                <a:ea typeface="楷体" pitchFamily="49" charset="-122"/>
              </a:rPr>
              <a:t>都不随</a:t>
            </a:r>
            <a:r>
              <a:rPr lang="zh-CN" altLang="en-US" b="1" dirty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时间</a:t>
            </a:r>
            <a:r>
              <a:rPr lang="zh-CN" altLang="en-US" b="1" dirty="0">
                <a:latin typeface="楷体" pitchFamily="49" charset="-122"/>
                <a:ea typeface="楷体" pitchFamily="49" charset="-122"/>
              </a:rPr>
              <a:t>变化而</a:t>
            </a:r>
            <a:r>
              <a:rPr lang="zh-CN" altLang="en-US" b="1" dirty="0" smtClean="0">
                <a:latin typeface="楷体" pitchFamily="49" charset="-122"/>
                <a:ea typeface="楷体" pitchFamily="49" charset="-122"/>
              </a:rPr>
              <a:t>变化。</a:t>
            </a:r>
            <a:endParaRPr lang="en-US" altLang="zh-CN" b="1" dirty="0" smtClean="0">
              <a:latin typeface="楷体" pitchFamily="49" charset="-122"/>
              <a:ea typeface="楷体" pitchFamily="49" charset="-122"/>
            </a:endParaRPr>
          </a:p>
          <a:p>
            <a:pPr marL="0" lvl="1">
              <a:lnSpc>
                <a:spcPct val="150000"/>
              </a:lnSpc>
              <a:spcBef>
                <a:spcPts val="2500"/>
              </a:spcBef>
              <a:spcAft>
                <a:spcPts val="0"/>
              </a:spcAft>
              <a:buClr>
                <a:srgbClr val="04617B"/>
              </a:buClr>
            </a:pPr>
            <a:r>
              <a:rPr lang="en-US" altLang="zh-CN" b="1" dirty="0" smtClean="0">
                <a:latin typeface="楷体" pitchFamily="49" charset="-122"/>
                <a:ea typeface="楷体" pitchFamily="49" charset="-122"/>
              </a:rPr>
              <a:t>3</a:t>
            </a:r>
            <a:r>
              <a:rPr lang="zh-CN" altLang="en-US" b="1" dirty="0" smtClean="0">
                <a:latin typeface="楷体" pitchFamily="49" charset="-122"/>
                <a:ea typeface="楷体" pitchFamily="49" charset="-122"/>
              </a:rPr>
              <a:t>）雷诺数</a:t>
            </a:r>
            <a:r>
              <a:rPr lang="en-US" altLang="zh-CN" b="1" dirty="0" smtClean="0">
                <a:latin typeface="楷体" pitchFamily="49" charset="-122"/>
                <a:ea typeface="楷体" pitchFamily="49" charset="-122"/>
              </a:rPr>
              <a:t>:</a:t>
            </a:r>
            <a:r>
              <a:rPr lang="zh-CN" altLang="en-US" b="1" dirty="0">
                <a:latin typeface="楷体" pitchFamily="49" charset="-122"/>
                <a:ea typeface="楷体" pitchFamily="49" charset="-122"/>
              </a:rPr>
              <a:t>用以判别液体流动</a:t>
            </a:r>
            <a:r>
              <a:rPr lang="zh-CN" altLang="en-US" b="1" dirty="0" smtClean="0">
                <a:latin typeface="楷体" pitchFamily="49" charset="-122"/>
                <a:ea typeface="楷体" pitchFamily="49" charset="-122"/>
              </a:rPr>
              <a:t>状态（</a:t>
            </a:r>
            <a:r>
              <a:rPr lang="zh-CN" altLang="en-US" b="1" dirty="0" smtClean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层流或湍流</a:t>
            </a:r>
            <a:r>
              <a:rPr lang="zh-CN" altLang="en-US" b="1" dirty="0" smtClean="0">
                <a:latin typeface="楷体" pitchFamily="49" charset="-122"/>
                <a:ea typeface="楷体" pitchFamily="49" charset="-122"/>
              </a:rPr>
              <a:t>）。</a:t>
            </a:r>
            <a:endParaRPr lang="en-US" altLang="zh-CN" b="1" dirty="0">
              <a:solidFill>
                <a:prstClr val="black"/>
              </a:solidFill>
              <a:latin typeface="楷体" pitchFamily="49" charset="-122"/>
              <a:ea typeface="楷体" pitchFamily="49" charset="-122"/>
            </a:endParaRPr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86128688"/>
              </p:ext>
            </p:extLst>
          </p:nvPr>
        </p:nvGraphicFramePr>
        <p:xfrm>
          <a:off x="3879912" y="5661248"/>
          <a:ext cx="1384176" cy="7718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113" name="公式" r:id="rId3" imgW="552416" imgH="381000" progId="Equation.3">
                  <p:embed/>
                </p:oleObj>
              </mc:Choice>
              <mc:Fallback>
                <p:oleObj name="公式" r:id="rId3" imgW="552416" imgH="3810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79912" y="5661248"/>
                        <a:ext cx="1384176" cy="77184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椭圆 6"/>
          <p:cNvSpPr/>
          <p:nvPr/>
        </p:nvSpPr>
        <p:spPr>
          <a:xfrm>
            <a:off x="3419872" y="1052736"/>
            <a:ext cx="2304256" cy="76004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latin typeface="+mj-ea"/>
                <a:ea typeface="+mj-ea"/>
              </a:rPr>
              <a:t>概念</a:t>
            </a:r>
            <a:r>
              <a:rPr lang="zh-CN" altLang="en-US" sz="2800" dirty="0" smtClean="0">
                <a:latin typeface="+mj-ea"/>
                <a:ea typeface="+mj-ea"/>
              </a:rPr>
              <a:t>回顾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621626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8131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31955117"/>
              </p:ext>
            </p:extLst>
          </p:nvPr>
        </p:nvGraphicFramePr>
        <p:xfrm>
          <a:off x="1691680" y="2780928"/>
          <a:ext cx="5678488" cy="10801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967" name="公式" r:id="rId3" imgW="1828800" imgH="438285" progId="Equation.3">
                  <p:embed/>
                </p:oleObj>
              </mc:Choice>
              <mc:Fallback>
                <p:oleObj name="公式" r:id="rId3" imgW="1828800" imgH="438285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91680" y="2780928"/>
                        <a:ext cx="5678488" cy="1080120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rgbClr val="D60093"/>
                        </a:solidFill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矩形 1"/>
          <p:cNvSpPr/>
          <p:nvPr/>
        </p:nvSpPr>
        <p:spPr>
          <a:xfrm>
            <a:off x="1403648" y="4653136"/>
            <a:ext cx="6715220" cy="193899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b="1" dirty="0" smtClean="0">
                <a:latin typeface="楷体" pitchFamily="49" charset="-122"/>
                <a:ea typeface="楷体" pitchFamily="49" charset="-122"/>
              </a:rPr>
              <a:t>    </a:t>
            </a:r>
            <a:r>
              <a:rPr lang="zh-CN" altLang="zh-CN" b="1" dirty="0" smtClean="0">
                <a:latin typeface="楷体" pitchFamily="49" charset="-122"/>
                <a:ea typeface="楷体" pitchFamily="49" charset="-122"/>
              </a:rPr>
              <a:t>在</a:t>
            </a:r>
            <a:r>
              <a:rPr lang="zh-CN" altLang="zh-CN" b="1" dirty="0">
                <a:latin typeface="楷体" pitchFamily="49" charset="-122"/>
                <a:ea typeface="楷体" pitchFamily="49" charset="-122"/>
              </a:rPr>
              <a:t>管内</a:t>
            </a:r>
            <a:r>
              <a:rPr lang="zh-CN" altLang="zh-CN" b="1" dirty="0" smtClean="0">
                <a:latin typeface="楷体" pitchFamily="49" charset="-122"/>
                <a:ea typeface="楷体" pitchFamily="49" charset="-122"/>
              </a:rPr>
              <a:t>做</a:t>
            </a:r>
            <a:r>
              <a:rPr lang="zh-CN" altLang="zh-CN" b="1" dirty="0" smtClean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定</a:t>
            </a:r>
            <a:r>
              <a:rPr lang="zh-CN" altLang="en-US" b="1" dirty="0" smtClean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常</a:t>
            </a:r>
            <a:r>
              <a:rPr lang="zh-CN" altLang="zh-CN" b="1" dirty="0" smtClean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流动</a:t>
            </a:r>
            <a:r>
              <a:rPr lang="zh-CN" altLang="zh-CN" b="1" dirty="0">
                <a:latin typeface="楷体" pitchFamily="49" charset="-122"/>
                <a:ea typeface="楷体" pitchFamily="49" charset="-122"/>
              </a:rPr>
              <a:t>的</a:t>
            </a:r>
            <a:r>
              <a:rPr lang="zh-CN" altLang="zh-CN" b="1" dirty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理想液体</a:t>
            </a:r>
            <a:r>
              <a:rPr lang="zh-CN" altLang="zh-CN" b="1" dirty="0">
                <a:latin typeface="楷体" pitchFamily="49" charset="-122"/>
                <a:ea typeface="楷体" pitchFamily="49" charset="-122"/>
              </a:rPr>
              <a:t>具有动能、位置势能和压力能三种</a:t>
            </a:r>
            <a:r>
              <a:rPr lang="zh-CN" altLang="zh-CN" b="1" dirty="0" smtClean="0">
                <a:latin typeface="楷体" pitchFamily="49" charset="-122"/>
                <a:ea typeface="楷体" pitchFamily="49" charset="-122"/>
              </a:rPr>
              <a:t>能量</a:t>
            </a:r>
            <a:r>
              <a:rPr lang="zh-CN" altLang="en-US" b="1" dirty="0" smtClean="0">
                <a:latin typeface="楷体" pitchFamily="49" charset="-122"/>
                <a:ea typeface="楷体" pitchFamily="49" charset="-122"/>
              </a:rPr>
              <a:t>。</a:t>
            </a:r>
            <a:endParaRPr lang="en-US" altLang="zh-CN" b="1" dirty="0" smtClean="0">
              <a:latin typeface="楷体" pitchFamily="49" charset="-122"/>
              <a:ea typeface="楷体" pitchFamily="49" charset="-122"/>
            </a:endParaRPr>
          </a:p>
          <a:p>
            <a:pPr>
              <a:lnSpc>
                <a:spcPct val="125000"/>
              </a:lnSpc>
            </a:pPr>
            <a:r>
              <a:rPr lang="en-US" altLang="zh-CN" b="1" dirty="0">
                <a:latin typeface="楷体" pitchFamily="49" charset="-122"/>
                <a:ea typeface="楷体" pitchFamily="49" charset="-122"/>
              </a:rPr>
              <a:t> </a:t>
            </a:r>
            <a:r>
              <a:rPr lang="en-US" altLang="zh-CN" b="1" dirty="0" smtClean="0">
                <a:latin typeface="楷体" pitchFamily="49" charset="-122"/>
                <a:ea typeface="楷体" pitchFamily="49" charset="-122"/>
              </a:rPr>
              <a:t>   </a:t>
            </a:r>
            <a:r>
              <a:rPr lang="zh-CN" altLang="zh-CN" b="1" dirty="0" smtClean="0">
                <a:latin typeface="楷体" pitchFamily="49" charset="-122"/>
                <a:ea typeface="楷体" pitchFamily="49" charset="-122"/>
              </a:rPr>
              <a:t>在</a:t>
            </a:r>
            <a:r>
              <a:rPr lang="zh-CN" altLang="zh-CN" b="1" dirty="0">
                <a:latin typeface="楷体" pitchFamily="49" charset="-122"/>
                <a:ea typeface="楷体" pitchFamily="49" charset="-122"/>
              </a:rPr>
              <a:t>任一截面上的这三种能量都可以互相转换，但其和都保持不变。</a:t>
            </a:r>
            <a:endParaRPr lang="en-US" altLang="zh-CN" b="1" dirty="0"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815550" y="1556792"/>
            <a:ext cx="34307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800" b="1" dirty="0">
                <a:latin typeface="楷体" pitchFamily="49" charset="-122"/>
                <a:ea typeface="楷体" pitchFamily="49" charset="-122"/>
              </a:rPr>
              <a:t>理想</a:t>
            </a:r>
            <a:r>
              <a:rPr lang="zh-CN" altLang="en-US" sz="2800" b="1" dirty="0" smtClean="0">
                <a:latin typeface="楷体" pitchFamily="49" charset="-122"/>
                <a:ea typeface="楷体" pitchFamily="49" charset="-122"/>
              </a:rPr>
              <a:t>液体伯努利方程</a:t>
            </a:r>
            <a:endParaRPr lang="zh-CN" alt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矩形 1"/>
          <p:cNvSpPr>
            <a:spLocks noChangeArrowheads="1"/>
          </p:cNvSpPr>
          <p:nvPr/>
        </p:nvSpPr>
        <p:spPr bwMode="auto">
          <a:xfrm>
            <a:off x="1541095" y="3497899"/>
            <a:ext cx="2088232" cy="738664"/>
          </a:xfrm>
          <a:prstGeom prst="rect">
            <a:avLst/>
          </a:prstGeom>
          <a:ln/>
          <a:ex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zh-CN" altLang="en-US" b="1" dirty="0" smtClean="0">
                <a:latin typeface="楷体" pitchFamily="49" charset="-122"/>
                <a:ea typeface="楷体" pitchFamily="49" charset="-122"/>
              </a:rPr>
              <a:t>液体</a:t>
            </a:r>
            <a:r>
              <a:rPr lang="zh-CN" altLang="en-US" b="1" dirty="0">
                <a:latin typeface="楷体" pitchFamily="49" charset="-122"/>
                <a:ea typeface="楷体" pitchFamily="49" charset="-122"/>
              </a:rPr>
              <a:t>相对静止</a:t>
            </a:r>
            <a:r>
              <a:rPr lang="zh-CN" altLang="en-US" sz="1800" b="1" dirty="0">
                <a:latin typeface="楷体" pitchFamily="49" charset="-122"/>
                <a:ea typeface="楷体" pitchFamily="49" charset="-122"/>
              </a:rPr>
              <a:t>（动能变化为零 </a:t>
            </a:r>
            <a:r>
              <a:rPr lang="zh-CN" altLang="en-US" sz="1800" b="1" dirty="0" smtClean="0">
                <a:latin typeface="楷体" pitchFamily="49" charset="-122"/>
                <a:ea typeface="楷体" pitchFamily="49" charset="-122"/>
              </a:rPr>
              <a:t>）</a:t>
            </a:r>
            <a:endParaRPr lang="zh-CN" altLang="en-US" sz="1800" b="1" dirty="0">
              <a:latin typeface="楷体" pitchFamily="49" charset="-122"/>
              <a:ea typeface="楷体" pitchFamily="49" charset="-122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96951481"/>
              </p:ext>
            </p:extLst>
          </p:nvPr>
        </p:nvGraphicFramePr>
        <p:xfrm>
          <a:off x="1541095" y="5374346"/>
          <a:ext cx="5191145" cy="9361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136" name="公式" r:id="rId3" imgW="2209800" imgH="622300" progId="Equation.3">
                  <p:embed/>
                </p:oleObj>
              </mc:Choice>
              <mc:Fallback>
                <p:oleObj name="公式" r:id="rId3" imgW="2209800" imgH="622300" progId="Equation.3">
                  <p:embed/>
                  <p:pic>
                    <p:nvPicPr>
                      <p:cNvPr id="0" name="对象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1095" y="5374346"/>
                        <a:ext cx="5191145" cy="936104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rgbClr val="FF0000"/>
                        </a:solidFill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131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54340088"/>
              </p:ext>
            </p:extLst>
          </p:nvPr>
        </p:nvGraphicFramePr>
        <p:xfrm>
          <a:off x="1458900" y="2018661"/>
          <a:ext cx="5678488" cy="10801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137" name="公式" r:id="rId5" imgW="1828800" imgH="438285" progId="Equation.3">
                  <p:embed/>
                </p:oleObj>
              </mc:Choice>
              <mc:Fallback>
                <p:oleObj name="公式" r:id="rId5" imgW="1828800" imgH="438285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58900" y="2018661"/>
                        <a:ext cx="5678488" cy="1080120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rgbClr val="008000"/>
                        </a:solidFill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矩形 4"/>
          <p:cNvSpPr/>
          <p:nvPr/>
        </p:nvSpPr>
        <p:spPr>
          <a:xfrm>
            <a:off x="1541095" y="4782654"/>
            <a:ext cx="2376264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zh-CN" altLang="zh-CN" b="1" dirty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静压力基本方程</a:t>
            </a:r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1458900" y="1419231"/>
            <a:ext cx="2969083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ctr"/>
            <a:r>
              <a:rPr lang="zh-CN" altLang="en-US" b="1" dirty="0">
                <a:latin typeface="楷体" pitchFamily="49" charset="-122"/>
                <a:ea typeface="楷体" pitchFamily="49" charset="-122"/>
              </a:rPr>
              <a:t>理想</a:t>
            </a:r>
            <a:r>
              <a:rPr lang="zh-CN" altLang="en-US" b="1" dirty="0" smtClean="0">
                <a:latin typeface="楷体" pitchFamily="49" charset="-122"/>
                <a:ea typeface="楷体" pitchFamily="49" charset="-122"/>
              </a:rPr>
              <a:t>液体伯努利方程</a:t>
            </a:r>
            <a:endParaRPr lang="zh-CN" altLang="en-US" dirty="0"/>
          </a:p>
        </p:txBody>
      </p:sp>
      <p:sp>
        <p:nvSpPr>
          <p:cNvPr id="4" name="下箭头 3"/>
          <p:cNvSpPr/>
          <p:nvPr/>
        </p:nvSpPr>
        <p:spPr>
          <a:xfrm>
            <a:off x="4298144" y="3148929"/>
            <a:ext cx="484632" cy="224389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7524328" y="2045705"/>
            <a:ext cx="1011815" cy="83099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ctr"/>
            <a:r>
              <a:rPr lang="zh-CN" altLang="zh-CN" sz="1600" b="1" dirty="0" smtClean="0">
                <a:latin typeface="楷体" pitchFamily="49" charset="-122"/>
                <a:ea typeface="楷体" pitchFamily="49" charset="-122"/>
              </a:rPr>
              <a:t>动能</a:t>
            </a:r>
            <a:endParaRPr lang="en-US" altLang="zh-CN" sz="1600" b="1" dirty="0" smtClean="0">
              <a:latin typeface="楷体" pitchFamily="49" charset="-122"/>
              <a:ea typeface="楷体" pitchFamily="49" charset="-122"/>
            </a:endParaRPr>
          </a:p>
          <a:p>
            <a:pPr algn="ctr"/>
            <a:r>
              <a:rPr lang="zh-CN" altLang="zh-CN" sz="1600" b="1" dirty="0" smtClean="0">
                <a:latin typeface="楷体" pitchFamily="49" charset="-122"/>
                <a:ea typeface="楷体" pitchFamily="49" charset="-122"/>
              </a:rPr>
              <a:t>位置势能</a:t>
            </a:r>
            <a:endParaRPr lang="en-US" altLang="zh-CN" sz="1600" b="1" dirty="0" smtClean="0">
              <a:latin typeface="楷体" pitchFamily="49" charset="-122"/>
              <a:ea typeface="楷体" pitchFamily="49" charset="-122"/>
            </a:endParaRPr>
          </a:p>
          <a:p>
            <a:pPr algn="ctr"/>
            <a:r>
              <a:rPr lang="zh-CN" altLang="zh-CN" sz="1600" b="1" dirty="0" smtClean="0">
                <a:latin typeface="楷体" pitchFamily="49" charset="-122"/>
                <a:ea typeface="楷体" pitchFamily="49" charset="-122"/>
              </a:rPr>
              <a:t>压力能</a:t>
            </a:r>
            <a:endParaRPr lang="zh-CN" altLang="en-US" sz="1600" dirty="0"/>
          </a:p>
        </p:txBody>
      </p:sp>
      <p:sp>
        <p:nvSpPr>
          <p:cNvPr id="9" name="矩形 8"/>
          <p:cNvSpPr/>
          <p:nvPr/>
        </p:nvSpPr>
        <p:spPr>
          <a:xfrm>
            <a:off x="7504839" y="5550010"/>
            <a:ext cx="1011815" cy="58477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ctr"/>
            <a:r>
              <a:rPr lang="zh-CN" altLang="zh-CN" sz="1600" b="1" dirty="0" smtClean="0">
                <a:latin typeface="楷体" pitchFamily="49" charset="-122"/>
                <a:ea typeface="楷体" pitchFamily="49" charset="-122"/>
              </a:rPr>
              <a:t>位置势能</a:t>
            </a:r>
            <a:endParaRPr lang="en-US" altLang="zh-CN" sz="1600" b="1" dirty="0" smtClean="0">
              <a:latin typeface="楷体" pitchFamily="49" charset="-122"/>
              <a:ea typeface="楷体" pitchFamily="49" charset="-122"/>
            </a:endParaRPr>
          </a:p>
          <a:p>
            <a:pPr algn="ctr"/>
            <a:r>
              <a:rPr lang="zh-CN" altLang="zh-CN" sz="1600" b="1" dirty="0" smtClean="0">
                <a:latin typeface="楷体" pitchFamily="49" charset="-122"/>
                <a:ea typeface="楷体" pitchFamily="49" charset="-122"/>
              </a:rPr>
              <a:t>压力能</a:t>
            </a:r>
            <a:endParaRPr lang="zh-CN" altLang="en-US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856399" y="3318343"/>
            <a:ext cx="2230832" cy="1406801"/>
          </a:xfr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/>
          <a:lstStyle/>
          <a:p>
            <a:pPr marL="0" eaLnBrk="1" hangingPunct="1">
              <a:spcBef>
                <a:spcPct val="0"/>
              </a:spcBef>
              <a:buFont typeface="Wingdings" pitchFamily="2" charset="2"/>
              <a:buNone/>
            </a:pPr>
            <a:r>
              <a:rPr lang="zh-CN" altLang="en-US" sz="1600" b="1" dirty="0" smtClean="0">
                <a:latin typeface="楷体" pitchFamily="49" charset="-122"/>
                <a:ea typeface="楷体" pitchFamily="49" charset="-122"/>
              </a:rPr>
              <a:t>如果流动是在同一水平面内，或者流场中坐标的变化与其他流动参数相比可以忽略不计，位能变化为零。</a:t>
            </a:r>
          </a:p>
        </p:txBody>
      </p:sp>
      <p:graphicFrame>
        <p:nvGraphicFramePr>
          <p:cNvPr id="48131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07902612"/>
              </p:ext>
            </p:extLst>
          </p:nvPr>
        </p:nvGraphicFramePr>
        <p:xfrm>
          <a:off x="1392016" y="5417300"/>
          <a:ext cx="5456440" cy="1030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900" name="公式" r:id="rId3" imgW="1371600" imgH="444240" progId="Equation.3">
                  <p:embed/>
                </p:oleObj>
              </mc:Choice>
              <mc:Fallback>
                <p:oleObj name="公式" r:id="rId3" imgW="1371600" imgH="4442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92016" y="5417300"/>
                        <a:ext cx="5456440" cy="1030287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rgbClr val="FF0000"/>
                        </a:solidFill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25112121"/>
              </p:ext>
            </p:extLst>
          </p:nvPr>
        </p:nvGraphicFramePr>
        <p:xfrm>
          <a:off x="1392016" y="1925098"/>
          <a:ext cx="5695215" cy="1008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901" name="公式" r:id="rId5" imgW="1828800" imgH="438285" progId="Equation.3">
                  <p:embed/>
                </p:oleObj>
              </mc:Choice>
              <mc:Fallback>
                <p:oleObj name="公式" r:id="rId5" imgW="1828800" imgH="438285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92016" y="1925098"/>
                        <a:ext cx="5695215" cy="1008112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rgbClr val="008000"/>
                        </a:solidFill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矩形 7"/>
          <p:cNvSpPr/>
          <p:nvPr/>
        </p:nvSpPr>
        <p:spPr>
          <a:xfrm>
            <a:off x="1392016" y="1306922"/>
            <a:ext cx="2969083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ctr"/>
            <a:r>
              <a:rPr lang="zh-CN" altLang="en-US" b="1" dirty="0">
                <a:latin typeface="楷体" pitchFamily="49" charset="-122"/>
                <a:ea typeface="楷体" pitchFamily="49" charset="-122"/>
              </a:rPr>
              <a:t>理想</a:t>
            </a:r>
            <a:r>
              <a:rPr lang="zh-CN" altLang="en-US" b="1" dirty="0" smtClean="0">
                <a:latin typeface="楷体" pitchFamily="49" charset="-122"/>
                <a:ea typeface="楷体" pitchFamily="49" charset="-122"/>
              </a:rPr>
              <a:t>液体伯努利方程</a:t>
            </a:r>
            <a:endParaRPr lang="zh-CN" altLang="en-US" dirty="0"/>
          </a:p>
        </p:txBody>
      </p:sp>
      <p:sp>
        <p:nvSpPr>
          <p:cNvPr id="2" name="矩形 1"/>
          <p:cNvSpPr/>
          <p:nvPr/>
        </p:nvSpPr>
        <p:spPr>
          <a:xfrm>
            <a:off x="1418267" y="4829857"/>
            <a:ext cx="1731564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zh-CN" altLang="zh-CN" b="1" dirty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伯努利原理</a:t>
            </a:r>
            <a:endParaRPr lang="zh-CN" altLang="en-US" dirty="0"/>
          </a:p>
        </p:txBody>
      </p:sp>
      <p:sp>
        <p:nvSpPr>
          <p:cNvPr id="6" name="下箭头 5"/>
          <p:cNvSpPr/>
          <p:nvPr/>
        </p:nvSpPr>
        <p:spPr>
          <a:xfrm>
            <a:off x="3635896" y="2954501"/>
            <a:ext cx="1113478" cy="246279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7524328" y="2045705"/>
            <a:ext cx="1011815" cy="83099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ctr"/>
            <a:r>
              <a:rPr lang="zh-CN" altLang="zh-CN" sz="1600" b="1" dirty="0" smtClean="0">
                <a:latin typeface="楷体" pitchFamily="49" charset="-122"/>
                <a:ea typeface="楷体" pitchFamily="49" charset="-122"/>
              </a:rPr>
              <a:t>动能</a:t>
            </a:r>
            <a:endParaRPr lang="en-US" altLang="zh-CN" sz="1600" b="1" dirty="0" smtClean="0">
              <a:latin typeface="楷体" pitchFamily="49" charset="-122"/>
              <a:ea typeface="楷体" pitchFamily="49" charset="-122"/>
            </a:endParaRPr>
          </a:p>
          <a:p>
            <a:pPr algn="ctr"/>
            <a:r>
              <a:rPr lang="zh-CN" altLang="zh-CN" sz="1600" b="1" dirty="0" smtClean="0">
                <a:latin typeface="楷体" pitchFamily="49" charset="-122"/>
                <a:ea typeface="楷体" pitchFamily="49" charset="-122"/>
              </a:rPr>
              <a:t>位置势能</a:t>
            </a:r>
            <a:endParaRPr lang="en-US" altLang="zh-CN" sz="1600" b="1" dirty="0" smtClean="0">
              <a:latin typeface="楷体" pitchFamily="49" charset="-122"/>
              <a:ea typeface="楷体" pitchFamily="49" charset="-122"/>
            </a:endParaRPr>
          </a:p>
          <a:p>
            <a:pPr algn="ctr"/>
            <a:r>
              <a:rPr lang="zh-CN" altLang="zh-CN" sz="1600" b="1" dirty="0" smtClean="0">
                <a:latin typeface="楷体" pitchFamily="49" charset="-122"/>
                <a:ea typeface="楷体" pitchFamily="49" charset="-122"/>
              </a:rPr>
              <a:t>压力能</a:t>
            </a:r>
            <a:endParaRPr lang="zh-CN" altLang="en-US" sz="1600" dirty="0"/>
          </a:p>
        </p:txBody>
      </p:sp>
      <p:sp>
        <p:nvSpPr>
          <p:cNvPr id="10" name="矩形 9"/>
          <p:cNvSpPr/>
          <p:nvPr/>
        </p:nvSpPr>
        <p:spPr>
          <a:xfrm>
            <a:off x="7524328" y="5517232"/>
            <a:ext cx="805028" cy="58477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ctr"/>
            <a:r>
              <a:rPr lang="zh-CN" altLang="zh-CN" sz="1600" b="1" dirty="0" smtClean="0">
                <a:latin typeface="楷体" pitchFamily="49" charset="-122"/>
                <a:ea typeface="楷体" pitchFamily="49" charset="-122"/>
              </a:rPr>
              <a:t>动能</a:t>
            </a:r>
            <a:endParaRPr lang="en-US" altLang="zh-CN" sz="1600" b="1" dirty="0" smtClean="0">
              <a:latin typeface="楷体" pitchFamily="49" charset="-122"/>
              <a:ea typeface="楷体" pitchFamily="49" charset="-122"/>
            </a:endParaRPr>
          </a:p>
          <a:p>
            <a:pPr algn="ctr"/>
            <a:r>
              <a:rPr lang="zh-CN" altLang="zh-CN" sz="1600" b="1" dirty="0" smtClean="0">
                <a:latin typeface="楷体" pitchFamily="49" charset="-122"/>
                <a:ea typeface="楷体" pitchFamily="49" charset="-122"/>
              </a:rPr>
              <a:t>压力能</a:t>
            </a:r>
            <a:endParaRPr lang="zh-CN" altLang="en-US" sz="1600" dirty="0"/>
          </a:p>
        </p:txBody>
      </p:sp>
      <p:sp>
        <p:nvSpPr>
          <p:cNvPr id="11" name="矩形 1"/>
          <p:cNvSpPr>
            <a:spLocks noChangeArrowheads="1"/>
          </p:cNvSpPr>
          <p:nvPr/>
        </p:nvSpPr>
        <p:spPr bwMode="auto">
          <a:xfrm>
            <a:off x="1447000" y="3574132"/>
            <a:ext cx="2088232" cy="738664"/>
          </a:xfrm>
          <a:prstGeom prst="rect">
            <a:avLst/>
          </a:prstGeom>
          <a:ln/>
          <a:ex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zh-CN" altLang="en-US" b="1" dirty="0" smtClean="0">
                <a:latin typeface="楷体" pitchFamily="49" charset="-122"/>
                <a:ea typeface="楷体" pitchFamily="49" charset="-122"/>
              </a:rPr>
              <a:t>液体等高流动</a:t>
            </a:r>
            <a:r>
              <a:rPr lang="zh-CN" altLang="en-US" sz="1800" b="1" dirty="0" smtClean="0">
                <a:latin typeface="楷体" pitchFamily="49" charset="-122"/>
                <a:ea typeface="楷体" pitchFamily="49" charset="-122"/>
              </a:rPr>
              <a:t>（位能</a:t>
            </a:r>
            <a:r>
              <a:rPr lang="zh-CN" altLang="en-US" sz="1800" b="1" dirty="0">
                <a:latin typeface="楷体" pitchFamily="49" charset="-122"/>
                <a:ea typeface="楷体" pitchFamily="49" charset="-122"/>
              </a:rPr>
              <a:t>变化为零 </a:t>
            </a:r>
            <a:r>
              <a:rPr lang="zh-CN" altLang="en-US" sz="1800" b="1" dirty="0" smtClean="0">
                <a:latin typeface="楷体" pitchFamily="49" charset="-122"/>
                <a:ea typeface="楷体" pitchFamily="49" charset="-122"/>
              </a:rPr>
              <a:t>）</a:t>
            </a:r>
            <a:endParaRPr lang="zh-CN" altLang="en-US" sz="1800" b="1" dirty="0">
              <a:latin typeface="楷体" pitchFamily="49" charset="-122"/>
              <a:ea typeface="楷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15655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218" name="Picture 2" descr="C:\Users\wangqiang\Desktop\QQ截图2015090617184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67" y="636440"/>
            <a:ext cx="9144000" cy="3491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7219" name="Picture 3" descr="C:\Users\wangqiang\Desktop\QQ截图20150906172019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4374482"/>
            <a:ext cx="8926910" cy="2421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52171113"/>
              </p:ext>
            </p:extLst>
          </p:nvPr>
        </p:nvGraphicFramePr>
        <p:xfrm>
          <a:off x="2339752" y="3284984"/>
          <a:ext cx="3096344" cy="8430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7261" name="公式" r:id="rId5" imgW="1143000" imgH="444500" progId="Equation.3">
                  <p:embed/>
                </p:oleObj>
              </mc:Choice>
              <mc:Fallback>
                <p:oleObj name="公式" r:id="rId5" imgW="1143000" imgH="4445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39752" y="3284984"/>
                        <a:ext cx="3096344" cy="843086"/>
                      </a:xfrm>
                      <a:prstGeom prst="rect">
                        <a:avLst/>
                      </a:prstGeom>
                      <a:solidFill>
                        <a:schemeClr val="bg2"/>
                      </a:solidFill>
                      <a:ln w="9525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矩形 4"/>
          <p:cNvSpPr/>
          <p:nvPr/>
        </p:nvSpPr>
        <p:spPr>
          <a:xfrm>
            <a:off x="-37578" y="-25471"/>
            <a:ext cx="9144000" cy="113710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 smtClean="0">
                <a:latin typeface="楷体" pitchFamily="49" charset="-122"/>
                <a:ea typeface="楷体" pitchFamily="49" charset="-122"/>
              </a:rPr>
              <a:t>        </a:t>
            </a:r>
            <a:r>
              <a:rPr lang="zh-CN" altLang="zh-CN" b="1" dirty="0" smtClean="0">
                <a:latin typeface="楷体" pitchFamily="49" charset="-122"/>
                <a:ea typeface="楷体" pitchFamily="49" charset="-122"/>
              </a:rPr>
              <a:t>丹</a:t>
            </a:r>
            <a:r>
              <a:rPr lang="zh-CN" altLang="zh-CN" b="1" dirty="0">
                <a:latin typeface="楷体" pitchFamily="49" charset="-122"/>
                <a:ea typeface="楷体" pitchFamily="49" charset="-122"/>
              </a:rPr>
              <a:t>尼尔</a:t>
            </a:r>
            <a:r>
              <a:rPr lang="en-US" altLang="zh-CN" b="1" dirty="0">
                <a:latin typeface="楷体" pitchFamily="49" charset="-122"/>
                <a:ea typeface="楷体" pitchFamily="49" charset="-122"/>
              </a:rPr>
              <a:t>·</a:t>
            </a:r>
            <a:r>
              <a:rPr lang="zh-CN" altLang="zh-CN" b="1" dirty="0">
                <a:latin typeface="楷体" pitchFamily="49" charset="-122"/>
                <a:ea typeface="楷体" pitchFamily="49" charset="-122"/>
              </a:rPr>
              <a:t>伯努利在</a:t>
            </a:r>
            <a:r>
              <a:rPr lang="en-US" altLang="zh-CN" b="1" dirty="0">
                <a:latin typeface="楷体" pitchFamily="49" charset="-122"/>
                <a:ea typeface="楷体" pitchFamily="49" charset="-122"/>
              </a:rPr>
              <a:t>1726</a:t>
            </a:r>
            <a:r>
              <a:rPr lang="zh-CN" altLang="zh-CN" b="1" dirty="0">
                <a:latin typeface="楷体" pitchFamily="49" charset="-122"/>
                <a:ea typeface="楷体" pitchFamily="49" charset="-122"/>
              </a:rPr>
              <a:t>年提出了</a:t>
            </a:r>
            <a:r>
              <a:rPr lang="en-US" altLang="zh-CN" b="1" dirty="0">
                <a:latin typeface="楷体" pitchFamily="49" charset="-122"/>
                <a:ea typeface="楷体" pitchFamily="49" charset="-122"/>
              </a:rPr>
              <a:t>“</a:t>
            </a:r>
            <a:r>
              <a:rPr lang="zh-CN" altLang="zh-CN" b="1" dirty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伯努利原理</a:t>
            </a:r>
            <a:r>
              <a:rPr lang="en-US" altLang="zh-CN" b="1" dirty="0" smtClean="0">
                <a:latin typeface="楷体" pitchFamily="49" charset="-122"/>
                <a:ea typeface="楷体" pitchFamily="49" charset="-122"/>
              </a:rPr>
              <a:t>”</a:t>
            </a:r>
          </a:p>
          <a:p>
            <a:pPr>
              <a:lnSpc>
                <a:spcPct val="150000"/>
              </a:lnSpc>
            </a:pPr>
            <a:r>
              <a:rPr lang="en-US" altLang="zh-CN" b="1" dirty="0">
                <a:latin typeface="楷体" pitchFamily="49" charset="-122"/>
                <a:ea typeface="楷体" pitchFamily="49" charset="-122"/>
              </a:rPr>
              <a:t> </a:t>
            </a:r>
            <a:r>
              <a:rPr lang="en-US" altLang="zh-CN" b="1" dirty="0" smtClean="0">
                <a:latin typeface="楷体" pitchFamily="49" charset="-122"/>
                <a:ea typeface="楷体" pitchFamily="49" charset="-122"/>
              </a:rPr>
              <a:t>     </a:t>
            </a:r>
            <a:r>
              <a:rPr lang="zh-CN" altLang="zh-CN" b="1" dirty="0" smtClean="0">
                <a:latin typeface="楷体" pitchFamily="49" charset="-122"/>
                <a:ea typeface="楷体" pitchFamily="49" charset="-122"/>
              </a:rPr>
              <a:t>最为</a:t>
            </a:r>
            <a:r>
              <a:rPr lang="zh-CN" altLang="zh-CN" b="1" dirty="0">
                <a:latin typeface="楷体" pitchFamily="49" charset="-122"/>
                <a:ea typeface="楷体" pitchFamily="49" charset="-122"/>
              </a:rPr>
              <a:t>著名的推论为：等高流动时，流速大，压力就</a:t>
            </a:r>
            <a:r>
              <a:rPr lang="zh-CN" altLang="zh-CN" b="1" dirty="0" smtClean="0">
                <a:latin typeface="楷体" pitchFamily="49" charset="-122"/>
                <a:ea typeface="楷体" pitchFamily="49" charset="-122"/>
              </a:rPr>
              <a:t>小</a:t>
            </a:r>
            <a:r>
              <a:rPr lang="zh-CN" altLang="en-US" b="1" dirty="0" smtClean="0">
                <a:latin typeface="楷体" pitchFamily="49" charset="-122"/>
                <a:ea typeface="楷体" pitchFamily="49" charset="-122"/>
              </a:rPr>
              <a:t>  </a:t>
            </a:r>
            <a:r>
              <a:rPr lang="en-US" altLang="zh-CN" b="1" dirty="0" smtClean="0">
                <a:latin typeface="宋体" pitchFamily="2" charset="-122"/>
              </a:rPr>
              <a:t>    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2983540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4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95104"/>
            <a:ext cx="9324528" cy="4762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矩形 5"/>
          <p:cNvSpPr/>
          <p:nvPr/>
        </p:nvSpPr>
        <p:spPr>
          <a:xfrm>
            <a:off x="-11404" y="0"/>
            <a:ext cx="9155404" cy="120032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 smtClean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    例</a:t>
            </a:r>
            <a:r>
              <a:rPr lang="en-US" altLang="zh-CN" b="1" dirty="0" smtClean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4</a:t>
            </a:r>
            <a:r>
              <a:rPr lang="zh-CN" altLang="en-US" b="1" dirty="0" smtClean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、</a:t>
            </a:r>
            <a:r>
              <a:rPr lang="zh-CN" altLang="en-US" b="1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下</a:t>
            </a:r>
            <a:r>
              <a:rPr lang="zh-CN" altLang="en-US" b="1" dirty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图是文丘里流量计，它用来测量管内液流的</a:t>
            </a:r>
            <a:r>
              <a:rPr lang="zh-CN" altLang="en-US" b="1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流量（</a:t>
            </a:r>
            <a:r>
              <a:rPr lang="en-US" altLang="zh-CN" b="1" dirty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A</a:t>
            </a:r>
            <a:r>
              <a:rPr lang="en-US" altLang="zh-CN" b="1" baseline="-25000" dirty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1</a:t>
            </a:r>
            <a:r>
              <a:rPr lang="zh-CN" altLang="en-US" b="1" dirty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、</a:t>
            </a:r>
            <a:r>
              <a:rPr lang="en-US" altLang="zh-CN" b="1" dirty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A</a:t>
            </a:r>
            <a:r>
              <a:rPr lang="en-US" altLang="zh-CN" b="1" baseline="-25000" dirty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2</a:t>
            </a: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面积</a:t>
            </a:r>
            <a:r>
              <a:rPr lang="zh-CN" altLang="en-US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已知）</a:t>
            </a:r>
            <a:r>
              <a:rPr lang="zh-CN" altLang="en-US" b="1" dirty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，</a:t>
            </a:r>
            <a:r>
              <a:rPr lang="zh-CN" altLang="en-US" b="1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液流</a:t>
            </a:r>
            <a:r>
              <a:rPr lang="zh-CN" altLang="en-US" b="1" dirty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流量可直接由水银差压计读数换算得到</a:t>
            </a:r>
            <a:r>
              <a:rPr lang="zh-CN" altLang="en-US" b="1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。</a:t>
            </a:r>
            <a:endParaRPr lang="zh-CN" altLang="en-US" dirty="0">
              <a:solidFill>
                <a:prstClr val="black"/>
              </a:solidFill>
              <a:latin typeface="楷体" pitchFamily="49" charset="-122"/>
              <a:ea typeface="楷体" pitchFamily="49" charset="-122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10532487"/>
              </p:ext>
            </p:extLst>
          </p:nvPr>
        </p:nvGraphicFramePr>
        <p:xfrm>
          <a:off x="4282354" y="1644912"/>
          <a:ext cx="2808287" cy="9003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6038" name="公式" r:id="rId4" imgW="1143000" imgH="444500" progId="Equation.3">
                  <p:embed/>
                </p:oleObj>
              </mc:Choice>
              <mc:Fallback>
                <p:oleObj name="公式" r:id="rId4" imgW="1143000" imgH="444500" progId="Equation.3">
                  <p:embed/>
                  <p:pic>
                    <p:nvPicPr>
                      <p:cNvPr id="0" name="对象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82354" y="1644912"/>
                        <a:ext cx="2808287" cy="900383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accent2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矩形 6"/>
          <p:cNvSpPr/>
          <p:nvPr/>
        </p:nvSpPr>
        <p:spPr>
          <a:xfrm>
            <a:off x="827584" y="5089130"/>
            <a:ext cx="1309974" cy="42415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sz="2000" b="1" dirty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A</a:t>
            </a:r>
            <a:r>
              <a:rPr lang="en-US" altLang="zh-CN" sz="2000" b="1" baseline="-25000" dirty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1</a:t>
            </a:r>
            <a:r>
              <a:rPr lang="en-US" altLang="zh-CN" sz="2000" b="1" dirty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V</a:t>
            </a:r>
            <a:r>
              <a:rPr lang="en-US" altLang="zh-CN" sz="2000" b="1" baseline="-25000" dirty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1</a:t>
            </a:r>
            <a:r>
              <a:rPr lang="en-US" altLang="zh-CN" sz="2000" b="1" dirty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= A</a:t>
            </a:r>
            <a:r>
              <a:rPr lang="en-US" altLang="zh-CN" sz="2000" b="1" baseline="-25000" dirty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2</a:t>
            </a:r>
            <a:r>
              <a:rPr lang="en-US" altLang="zh-CN" sz="2000" b="1" dirty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V</a:t>
            </a:r>
            <a:r>
              <a:rPr lang="en-US" altLang="zh-CN" sz="2000" b="1" baseline="-25000" dirty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2</a:t>
            </a:r>
            <a:endParaRPr lang="en-US" altLang="zh-CN" sz="2000" b="1" dirty="0">
              <a:solidFill>
                <a:prstClr val="black"/>
              </a:solidFill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484078" y="4485599"/>
            <a:ext cx="3213126" cy="163121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000" b="1" dirty="0" smtClean="0">
                <a:latin typeface="楷体" pitchFamily="49" charset="-122"/>
                <a:ea typeface="楷体" pitchFamily="49" charset="-122"/>
              </a:rPr>
              <a:t>分析</a:t>
            </a:r>
            <a:r>
              <a:rPr lang="en-US" altLang="zh-CN" sz="2000" b="1" dirty="0" smtClean="0">
                <a:latin typeface="楷体" pitchFamily="49" charset="-122"/>
                <a:ea typeface="楷体" pitchFamily="49" charset="-122"/>
              </a:rPr>
              <a:t>1</a:t>
            </a:r>
            <a:r>
              <a:rPr lang="zh-CN" altLang="en-US" sz="2000" b="1" dirty="0" smtClean="0">
                <a:latin typeface="楷体" pitchFamily="49" charset="-122"/>
                <a:ea typeface="楷体" pitchFamily="49" charset="-122"/>
              </a:rPr>
              <a:t>：</a:t>
            </a:r>
            <a:endParaRPr lang="en-US" altLang="zh-CN" sz="2000" b="1" dirty="0" smtClean="0">
              <a:latin typeface="楷体" pitchFamily="49" charset="-122"/>
              <a:ea typeface="楷体" pitchFamily="49" charset="-122"/>
            </a:endParaRPr>
          </a:p>
          <a:p>
            <a:pPr>
              <a:lnSpc>
                <a:spcPct val="125000"/>
              </a:lnSpc>
            </a:pPr>
            <a:r>
              <a:rPr lang="zh-CN" altLang="en-US" sz="2000" b="1" dirty="0" smtClean="0">
                <a:latin typeface="楷体" pitchFamily="49" charset="-122"/>
                <a:ea typeface="楷体" pitchFamily="49" charset="-122"/>
              </a:rPr>
              <a:t>    已知</a:t>
            </a:r>
            <a:r>
              <a:rPr lang="en-US" altLang="zh-CN" sz="2000" b="1" dirty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A</a:t>
            </a:r>
            <a:r>
              <a:rPr lang="en-US" altLang="zh-CN" sz="2000" b="1" baseline="-25000" dirty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1</a:t>
            </a:r>
            <a:r>
              <a:rPr lang="zh-CN" altLang="en-US" sz="2000" b="1" dirty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、</a:t>
            </a:r>
            <a:r>
              <a:rPr lang="en-US" altLang="zh-CN" sz="2000" b="1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A</a:t>
            </a:r>
            <a:r>
              <a:rPr lang="en-US" altLang="zh-CN" sz="2000" b="1" baseline="-25000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2</a:t>
            </a:r>
            <a:r>
              <a:rPr lang="zh-CN" altLang="en-US" sz="20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二个截面的</a:t>
            </a:r>
            <a:r>
              <a:rPr lang="zh-CN" altLang="en-US" sz="2000" b="1" dirty="0">
                <a:latin typeface="楷体" panose="02010609060101010101" pitchFamily="49" charset="-122"/>
                <a:ea typeface="楷体" panose="02010609060101010101" pitchFamily="49" charset="-122"/>
              </a:rPr>
              <a:t>面积</a:t>
            </a:r>
            <a:r>
              <a:rPr lang="zh-CN" altLang="en-US" sz="20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，用</a:t>
            </a:r>
            <a:r>
              <a:rPr lang="zh-CN" altLang="en-US" sz="2000" b="1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连续性方程</a:t>
            </a:r>
            <a:r>
              <a:rPr lang="zh-CN" altLang="en-US" sz="20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可</a:t>
            </a:r>
            <a:r>
              <a:rPr lang="zh-CN" altLang="en-US" sz="2000" b="1" dirty="0">
                <a:latin typeface="楷体" panose="02010609060101010101" pitchFamily="49" charset="-122"/>
                <a:ea typeface="楷体" panose="02010609060101010101" pitchFamily="49" charset="-122"/>
              </a:rPr>
              <a:t>算</a:t>
            </a:r>
            <a:r>
              <a:rPr lang="zh-CN" altLang="en-US" sz="20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出两个截面的速度比；</a:t>
            </a:r>
            <a:r>
              <a:rPr lang="en-US" altLang="zh-CN" sz="2000" b="1" dirty="0" smtClean="0">
                <a:latin typeface="楷体" pitchFamily="49" charset="-122"/>
                <a:ea typeface="楷体" pitchFamily="49" charset="-122"/>
              </a:rPr>
              <a:t>    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4249353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4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196752"/>
            <a:ext cx="8532440" cy="44588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矩形 4"/>
          <p:cNvSpPr/>
          <p:nvPr/>
        </p:nvSpPr>
        <p:spPr>
          <a:xfrm>
            <a:off x="5220072" y="4221088"/>
            <a:ext cx="3171774" cy="232371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000" b="1" dirty="0" smtClean="0">
                <a:latin typeface="楷体" pitchFamily="49" charset="-122"/>
                <a:ea typeface="楷体" pitchFamily="49" charset="-122"/>
              </a:rPr>
              <a:t>分析</a:t>
            </a:r>
            <a:r>
              <a:rPr lang="en-US" altLang="zh-CN" sz="2000" b="1" dirty="0" smtClean="0">
                <a:latin typeface="楷体" pitchFamily="49" charset="-122"/>
                <a:ea typeface="楷体" pitchFamily="49" charset="-122"/>
              </a:rPr>
              <a:t>2</a:t>
            </a:r>
            <a:r>
              <a:rPr lang="zh-CN" altLang="en-US" sz="2000" b="1" dirty="0" smtClean="0">
                <a:latin typeface="楷体" pitchFamily="49" charset="-122"/>
                <a:ea typeface="楷体" pitchFamily="49" charset="-122"/>
              </a:rPr>
              <a:t>：</a:t>
            </a:r>
            <a:endParaRPr lang="en-US" altLang="zh-CN" sz="2000" b="1" dirty="0" smtClean="0">
              <a:latin typeface="楷体" pitchFamily="49" charset="-122"/>
              <a:ea typeface="楷体" pitchFamily="49" charset="-122"/>
            </a:endParaRPr>
          </a:p>
          <a:p>
            <a:r>
              <a:rPr lang="zh-CN" altLang="en-US" sz="2000" b="1" dirty="0" smtClean="0">
                <a:latin typeface="楷体" pitchFamily="49" charset="-122"/>
                <a:ea typeface="楷体" pitchFamily="49" charset="-122"/>
              </a:rPr>
              <a:t>    用</a:t>
            </a:r>
            <a:r>
              <a:rPr lang="zh-CN" altLang="en-US" sz="2000" b="1" dirty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伯努利</a:t>
            </a:r>
            <a:r>
              <a:rPr lang="zh-CN" altLang="en-US" sz="2000" b="1" dirty="0" smtClean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方程</a:t>
            </a:r>
            <a:r>
              <a:rPr lang="zh-CN" altLang="en-US" sz="2000" b="1" dirty="0" smtClean="0">
                <a:latin typeface="楷体" pitchFamily="49" charset="-122"/>
                <a:ea typeface="楷体" pitchFamily="49" charset="-122"/>
              </a:rPr>
              <a:t>可得出了</a:t>
            </a:r>
            <a:r>
              <a:rPr lang="en-US" altLang="zh-CN" sz="2000" b="1" dirty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A</a:t>
            </a:r>
            <a:r>
              <a:rPr lang="en-US" altLang="zh-CN" sz="2000" b="1" baseline="-25000" dirty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1</a:t>
            </a:r>
            <a:r>
              <a:rPr lang="zh-CN" altLang="en-US" sz="2000" b="1" dirty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、</a:t>
            </a:r>
            <a:r>
              <a:rPr lang="en-US" altLang="zh-CN" sz="2000" b="1" dirty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A</a:t>
            </a:r>
            <a:r>
              <a:rPr lang="en-US" altLang="zh-CN" sz="2000" b="1" baseline="-25000" dirty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2</a:t>
            </a:r>
            <a:r>
              <a:rPr lang="zh-CN" altLang="en-US" sz="2000" b="1" dirty="0" smtClean="0">
                <a:latin typeface="楷体" pitchFamily="49" charset="-122"/>
                <a:ea typeface="楷体" pitchFamily="49" charset="-122"/>
              </a:rPr>
              <a:t>二截面能量守恒的关系式。</a:t>
            </a:r>
            <a:endParaRPr lang="en-US" altLang="zh-CN" sz="2000" b="1" dirty="0" smtClean="0">
              <a:latin typeface="楷体" pitchFamily="49" charset="-122"/>
              <a:ea typeface="楷体" pitchFamily="49" charset="-122"/>
            </a:endParaRPr>
          </a:p>
          <a:p>
            <a:r>
              <a:rPr lang="en-US" altLang="zh-CN" sz="2000" b="1" dirty="0">
                <a:latin typeface="楷体" pitchFamily="49" charset="-122"/>
                <a:ea typeface="楷体" pitchFamily="49" charset="-122"/>
              </a:rPr>
              <a:t> </a:t>
            </a:r>
            <a:r>
              <a:rPr lang="en-US" altLang="zh-CN" sz="2000" b="1" dirty="0" smtClean="0">
                <a:latin typeface="楷体" pitchFamily="49" charset="-122"/>
                <a:ea typeface="楷体" pitchFamily="49" charset="-122"/>
              </a:rPr>
              <a:t>   </a:t>
            </a:r>
            <a:r>
              <a:rPr lang="zh-CN" altLang="zh-CN" sz="2000" b="1" dirty="0" smtClean="0">
                <a:latin typeface="楷体" pitchFamily="49" charset="-122"/>
                <a:ea typeface="楷体" pitchFamily="49" charset="-122"/>
              </a:rPr>
              <a:t>动能</a:t>
            </a:r>
            <a:r>
              <a:rPr lang="zh-CN" altLang="zh-CN" sz="2000" b="1" dirty="0">
                <a:latin typeface="楷体" pitchFamily="49" charset="-122"/>
                <a:ea typeface="楷体" pitchFamily="49" charset="-122"/>
              </a:rPr>
              <a:t>和压力能</a:t>
            </a:r>
            <a:r>
              <a:rPr lang="zh-CN" altLang="en-US" sz="2000" b="1" dirty="0" smtClean="0">
                <a:latin typeface="楷体" pitchFamily="49" charset="-122"/>
                <a:ea typeface="楷体" pitchFamily="49" charset="-122"/>
              </a:rPr>
              <a:t>有变化，</a:t>
            </a:r>
            <a:r>
              <a:rPr lang="zh-CN" altLang="zh-CN" sz="2000" b="1" dirty="0" smtClean="0">
                <a:latin typeface="楷体" pitchFamily="49" charset="-122"/>
                <a:ea typeface="楷体" pitchFamily="49" charset="-122"/>
              </a:rPr>
              <a:t>位置</a:t>
            </a:r>
            <a:r>
              <a:rPr lang="zh-CN" altLang="zh-CN" sz="2000" b="1" dirty="0">
                <a:latin typeface="楷体" pitchFamily="49" charset="-122"/>
                <a:ea typeface="楷体" pitchFamily="49" charset="-122"/>
              </a:rPr>
              <a:t>势能</a:t>
            </a:r>
            <a:r>
              <a:rPr lang="zh-CN" altLang="en-US" sz="2000" b="1" dirty="0">
                <a:latin typeface="楷体" pitchFamily="49" charset="-122"/>
                <a:ea typeface="楷体" pitchFamily="49" charset="-122"/>
              </a:rPr>
              <a:t>没变化（等高</a:t>
            </a:r>
            <a:r>
              <a:rPr lang="zh-CN" altLang="en-US" sz="2000" b="1" dirty="0" smtClean="0">
                <a:latin typeface="楷体" pitchFamily="49" charset="-122"/>
                <a:ea typeface="楷体" pitchFamily="49" charset="-122"/>
              </a:rPr>
              <a:t>）</a:t>
            </a:r>
            <a:r>
              <a:rPr lang="zh-CN" altLang="en-US" sz="2000" b="1" dirty="0" smtClean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压力能</a:t>
            </a:r>
            <a:r>
              <a:rPr lang="zh-CN" altLang="en-US" sz="2000" b="1" dirty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转变成</a:t>
            </a:r>
            <a:r>
              <a:rPr lang="zh-CN" altLang="en-US" sz="2000" b="1" dirty="0" smtClean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动能</a:t>
            </a:r>
            <a:r>
              <a:rPr lang="zh-CN" altLang="en-US" sz="2000" b="1" dirty="0" smtClean="0">
                <a:latin typeface="楷体" pitchFamily="49" charset="-122"/>
                <a:ea typeface="楷体" pitchFamily="49" charset="-122"/>
              </a:rPr>
              <a:t>。</a:t>
            </a:r>
            <a:endParaRPr lang="zh-CN" altLang="en-US" sz="2000" dirty="0"/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41920043"/>
              </p:ext>
            </p:extLst>
          </p:nvPr>
        </p:nvGraphicFramePr>
        <p:xfrm>
          <a:off x="679345" y="5661954"/>
          <a:ext cx="3879721" cy="8027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423" name="公式" r:id="rId4" imgW="1143000" imgH="444500" progId="Equation.3">
                  <p:embed/>
                </p:oleObj>
              </mc:Choice>
              <mc:Fallback>
                <p:oleObj name="公式" r:id="rId4" imgW="1143000" imgH="4445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9345" y="5661954"/>
                        <a:ext cx="3879721" cy="802701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accent2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83217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4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196752"/>
            <a:ext cx="8532440" cy="44588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矩形 2"/>
          <p:cNvSpPr/>
          <p:nvPr/>
        </p:nvSpPr>
        <p:spPr>
          <a:xfrm>
            <a:off x="1187624" y="5805264"/>
            <a:ext cx="3024336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CN" b="1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P</a:t>
            </a:r>
            <a:r>
              <a:rPr lang="en-US" altLang="zh-CN" b="1" baseline="-25000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1</a:t>
            </a:r>
            <a:r>
              <a:rPr lang="en-US" altLang="zh-CN" b="1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+</a:t>
            </a:r>
            <a:r>
              <a:rPr lang="el-GR" altLang="zh-CN" b="1" dirty="0" smtClean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ρ</a:t>
            </a:r>
            <a:r>
              <a:rPr lang="en-US" altLang="zh-CN" b="1" dirty="0" err="1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gh</a:t>
            </a:r>
            <a:r>
              <a:rPr lang="en-US" altLang="zh-CN" b="1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= P</a:t>
            </a:r>
            <a:r>
              <a:rPr lang="en-US" altLang="zh-CN" b="1" baseline="-25000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2</a:t>
            </a:r>
            <a:r>
              <a:rPr lang="en-US" altLang="zh-CN" b="1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+</a:t>
            </a:r>
            <a:r>
              <a:rPr lang="el-GR" altLang="zh-CN" b="1" dirty="0" smtClean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ρ</a:t>
            </a:r>
            <a:r>
              <a:rPr lang="en-US" altLang="zh-CN" b="1" baseline="-25000" dirty="0" smtClean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1</a:t>
            </a:r>
            <a:r>
              <a:rPr lang="en-US" altLang="zh-CN" b="1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gh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5364088" y="4250993"/>
            <a:ext cx="2808312" cy="201593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000" b="1" dirty="0" smtClean="0">
                <a:latin typeface="楷体" pitchFamily="49" charset="-122"/>
                <a:ea typeface="楷体" pitchFamily="49" charset="-122"/>
              </a:rPr>
              <a:t>分析</a:t>
            </a:r>
            <a:r>
              <a:rPr lang="en-US" altLang="zh-CN" sz="2000" b="1" dirty="0" smtClean="0">
                <a:latin typeface="楷体" pitchFamily="49" charset="-122"/>
                <a:ea typeface="楷体" pitchFamily="49" charset="-122"/>
              </a:rPr>
              <a:t>3</a:t>
            </a:r>
            <a:r>
              <a:rPr lang="zh-CN" altLang="en-US" sz="2000" b="1" dirty="0" smtClean="0">
                <a:latin typeface="楷体" pitchFamily="49" charset="-122"/>
                <a:ea typeface="楷体" pitchFamily="49" charset="-122"/>
              </a:rPr>
              <a:t>：</a:t>
            </a:r>
            <a:endParaRPr lang="en-US" altLang="zh-CN" sz="2000" b="1" dirty="0" smtClean="0">
              <a:latin typeface="楷体" pitchFamily="49" charset="-122"/>
              <a:ea typeface="楷体" pitchFamily="49" charset="-122"/>
            </a:endParaRPr>
          </a:p>
          <a:p>
            <a:pPr>
              <a:lnSpc>
                <a:spcPct val="125000"/>
              </a:lnSpc>
            </a:pPr>
            <a:r>
              <a:rPr lang="zh-CN" altLang="en-US" sz="2000" b="1" dirty="0" smtClean="0">
                <a:latin typeface="楷体" pitchFamily="49" charset="-122"/>
                <a:ea typeface="楷体" pitchFamily="49" charset="-122"/>
              </a:rPr>
              <a:t>    用</a:t>
            </a:r>
            <a:r>
              <a:rPr lang="zh-CN" altLang="en-US" sz="2000" b="1" dirty="0" smtClean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静压力平衡方程</a:t>
            </a:r>
            <a:r>
              <a:rPr lang="zh-CN" altLang="en-US" sz="2000" b="1" dirty="0" smtClean="0">
                <a:latin typeface="楷体" pitchFamily="49" charset="-122"/>
                <a:ea typeface="楷体" pitchFamily="49" charset="-122"/>
              </a:rPr>
              <a:t>可得出</a:t>
            </a:r>
            <a:r>
              <a:rPr lang="en-US" altLang="zh-CN" sz="2000" b="1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A</a:t>
            </a:r>
            <a:r>
              <a:rPr lang="en-US" altLang="zh-CN" sz="2000" b="1" baseline="-25000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1</a:t>
            </a:r>
            <a:r>
              <a:rPr lang="zh-CN" altLang="en-US" sz="2000" b="1" dirty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、</a:t>
            </a:r>
            <a:r>
              <a:rPr lang="en-US" altLang="zh-CN" sz="2000" b="1" dirty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A</a:t>
            </a:r>
            <a:r>
              <a:rPr lang="en-US" altLang="zh-CN" sz="2000" b="1" baseline="-25000" dirty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2</a:t>
            </a:r>
            <a:r>
              <a:rPr lang="zh-CN" altLang="en-US" sz="2000" b="1" dirty="0" smtClean="0">
                <a:latin typeface="楷体" pitchFamily="49" charset="-122"/>
                <a:ea typeface="楷体" pitchFamily="49" charset="-122"/>
              </a:rPr>
              <a:t>二截面压力的关系式。注意</a:t>
            </a:r>
            <a:r>
              <a:rPr lang="en-US" altLang="zh-CN" sz="2000" b="1" dirty="0" smtClean="0">
                <a:latin typeface="楷体" pitchFamily="49" charset="-122"/>
                <a:ea typeface="楷体" pitchFamily="49" charset="-122"/>
              </a:rPr>
              <a:t>U</a:t>
            </a:r>
            <a:r>
              <a:rPr lang="zh-CN" altLang="en-US" sz="2000" b="1" dirty="0" smtClean="0">
                <a:latin typeface="楷体" pitchFamily="49" charset="-122"/>
                <a:ea typeface="楷体" pitchFamily="49" charset="-122"/>
              </a:rPr>
              <a:t>型管二侧液体</a:t>
            </a:r>
            <a:r>
              <a:rPr lang="zh-CN" altLang="en-US" sz="2000" b="1" dirty="0">
                <a:latin typeface="楷体" pitchFamily="49" charset="-122"/>
                <a:ea typeface="楷体" pitchFamily="49" charset="-122"/>
              </a:rPr>
              <a:t>密度</a:t>
            </a:r>
            <a:r>
              <a:rPr lang="zh-CN" altLang="en-US" sz="2000" b="1" dirty="0" smtClean="0">
                <a:latin typeface="楷体" pitchFamily="49" charset="-122"/>
                <a:ea typeface="楷体" pitchFamily="49" charset="-122"/>
              </a:rPr>
              <a:t>不同。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726617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4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130396"/>
            <a:ext cx="4958570" cy="3578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17596277"/>
              </p:ext>
            </p:extLst>
          </p:nvPr>
        </p:nvGraphicFramePr>
        <p:xfrm>
          <a:off x="5387190" y="3919946"/>
          <a:ext cx="2997302" cy="7894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401" name="公式" r:id="rId4" imgW="1143000" imgH="444500" progId="Equation.3">
                  <p:embed/>
                </p:oleObj>
              </mc:Choice>
              <mc:Fallback>
                <p:oleObj name="公式" r:id="rId4" imgW="1143000" imgH="4445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87190" y="3919946"/>
                        <a:ext cx="2997302" cy="789434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accent2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矩形 2"/>
          <p:cNvSpPr/>
          <p:nvPr/>
        </p:nvSpPr>
        <p:spPr>
          <a:xfrm>
            <a:off x="5387190" y="3358376"/>
            <a:ext cx="2465358" cy="40011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CN" sz="2000" b="1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P</a:t>
            </a:r>
            <a:r>
              <a:rPr lang="en-US" altLang="zh-CN" sz="2000" b="1" baseline="-25000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1</a:t>
            </a:r>
            <a:r>
              <a:rPr lang="en-US" altLang="zh-CN" sz="2000" b="1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+</a:t>
            </a:r>
            <a:r>
              <a:rPr lang="el-GR" altLang="zh-CN" sz="2000" b="1" dirty="0" smtClean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ρ</a:t>
            </a:r>
            <a:r>
              <a:rPr lang="en-US" altLang="zh-CN" sz="2000" b="1" dirty="0" err="1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gh</a:t>
            </a:r>
            <a:r>
              <a:rPr lang="en-US" altLang="zh-CN" sz="2000" b="1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= P</a:t>
            </a:r>
            <a:r>
              <a:rPr lang="en-US" altLang="zh-CN" sz="2000" b="1" baseline="-25000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2</a:t>
            </a:r>
            <a:r>
              <a:rPr lang="en-US" altLang="zh-CN" sz="2000" b="1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+</a:t>
            </a:r>
            <a:r>
              <a:rPr lang="el-GR" altLang="zh-CN" sz="2000" b="1" dirty="0" smtClean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ρ</a:t>
            </a:r>
            <a:r>
              <a:rPr lang="en-US" altLang="zh-CN" sz="2000" b="1" baseline="-25000" dirty="0" smtClean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1</a:t>
            </a:r>
            <a:r>
              <a:rPr lang="en-US" altLang="zh-CN" sz="2000" b="1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gh</a:t>
            </a:r>
            <a:endParaRPr lang="zh-CN" altLang="en-US" sz="2000" dirty="0"/>
          </a:p>
        </p:txBody>
      </p:sp>
      <p:sp>
        <p:nvSpPr>
          <p:cNvPr id="4" name="矩形 3"/>
          <p:cNvSpPr/>
          <p:nvPr/>
        </p:nvSpPr>
        <p:spPr>
          <a:xfrm>
            <a:off x="4855245" y="5310647"/>
            <a:ext cx="3529247" cy="101566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125000"/>
              </a:lnSpc>
            </a:pPr>
            <a:r>
              <a:rPr lang="zh-CN" altLang="en-US" b="1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将上述三式联立可求得</a:t>
            </a:r>
            <a:endParaRPr lang="en-US" altLang="zh-CN" b="1" dirty="0" smtClean="0">
              <a:solidFill>
                <a:prstClr val="black"/>
              </a:solidFill>
              <a:latin typeface="楷体" pitchFamily="49" charset="-122"/>
              <a:ea typeface="楷体" pitchFamily="49" charset="-122"/>
            </a:endParaRPr>
          </a:p>
          <a:p>
            <a:pPr algn="ctr">
              <a:lnSpc>
                <a:spcPct val="125000"/>
              </a:lnSpc>
            </a:pPr>
            <a:r>
              <a:rPr lang="en-US" altLang="zh-CN" b="1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 q = kh</a:t>
            </a:r>
            <a:r>
              <a:rPr lang="en-US" altLang="zh-CN" sz="1800" b="1" baseline="30000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1/2</a:t>
            </a:r>
            <a:endParaRPr lang="zh-CN" altLang="en-US" sz="1200" dirty="0"/>
          </a:p>
        </p:txBody>
      </p:sp>
      <p:sp>
        <p:nvSpPr>
          <p:cNvPr id="7" name="矩形 6"/>
          <p:cNvSpPr/>
          <p:nvPr/>
        </p:nvSpPr>
        <p:spPr>
          <a:xfrm>
            <a:off x="5365361" y="2772761"/>
            <a:ext cx="1309974" cy="42415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sz="2000" b="1" dirty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A</a:t>
            </a:r>
            <a:r>
              <a:rPr lang="en-US" altLang="zh-CN" sz="2000" b="1" baseline="-25000" dirty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1</a:t>
            </a:r>
            <a:r>
              <a:rPr lang="en-US" altLang="zh-CN" sz="2000" b="1" dirty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V</a:t>
            </a:r>
            <a:r>
              <a:rPr lang="en-US" altLang="zh-CN" sz="2000" b="1" baseline="-25000" dirty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1</a:t>
            </a:r>
            <a:r>
              <a:rPr lang="en-US" altLang="zh-CN" sz="2000" b="1" dirty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= A</a:t>
            </a:r>
            <a:r>
              <a:rPr lang="en-US" altLang="zh-CN" sz="2000" b="1" baseline="-25000" dirty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2</a:t>
            </a:r>
            <a:r>
              <a:rPr lang="en-US" altLang="zh-CN" sz="2000" b="1" dirty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V</a:t>
            </a:r>
            <a:r>
              <a:rPr lang="en-US" altLang="zh-CN" sz="2000" b="1" baseline="-25000" dirty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2</a:t>
            </a:r>
            <a:endParaRPr lang="en-US" altLang="zh-CN" sz="2000" b="1" dirty="0">
              <a:solidFill>
                <a:prstClr val="black"/>
              </a:solidFill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827584" y="5002870"/>
            <a:ext cx="2952328" cy="163121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125000"/>
              </a:lnSpc>
            </a:pPr>
            <a:r>
              <a:rPr lang="zh-CN" altLang="en-US" sz="2000" b="1" dirty="0" smtClean="0">
                <a:latin typeface="楷体" pitchFamily="49" charset="-122"/>
                <a:ea typeface="楷体" pitchFamily="49" charset="-122"/>
              </a:rPr>
              <a:t>文丘里流量计工作原理</a:t>
            </a:r>
            <a:endParaRPr lang="en-US" altLang="zh-CN" sz="2000" b="1" dirty="0" smtClean="0">
              <a:latin typeface="楷体" pitchFamily="49" charset="-122"/>
              <a:ea typeface="楷体" pitchFamily="49" charset="-122"/>
            </a:endParaRPr>
          </a:p>
          <a:p>
            <a:pPr algn="ctr">
              <a:lnSpc>
                <a:spcPct val="125000"/>
              </a:lnSpc>
            </a:pPr>
            <a:r>
              <a:rPr lang="en-US" altLang="zh-CN" sz="2000" b="1" dirty="0" smtClean="0">
                <a:latin typeface="楷体" pitchFamily="49" charset="-122"/>
                <a:ea typeface="楷体" pitchFamily="49" charset="-122"/>
              </a:rPr>
              <a:t>1</a:t>
            </a:r>
            <a:r>
              <a:rPr lang="zh-CN" altLang="en-US" sz="2000" b="1" dirty="0" smtClean="0">
                <a:latin typeface="楷体" pitchFamily="49" charset="-122"/>
                <a:ea typeface="楷体" pitchFamily="49" charset="-122"/>
              </a:rPr>
              <a:t>、连续性方程</a:t>
            </a:r>
            <a:endParaRPr lang="en-US" altLang="zh-CN" sz="2000" b="1" dirty="0">
              <a:latin typeface="楷体" pitchFamily="49" charset="-122"/>
              <a:ea typeface="楷体" pitchFamily="49" charset="-122"/>
            </a:endParaRPr>
          </a:p>
          <a:p>
            <a:pPr>
              <a:lnSpc>
                <a:spcPct val="125000"/>
              </a:lnSpc>
            </a:pPr>
            <a:r>
              <a:rPr lang="en-US" altLang="zh-CN" sz="2000" b="1" dirty="0" smtClean="0">
                <a:latin typeface="楷体" pitchFamily="49" charset="-122"/>
                <a:ea typeface="楷体" pitchFamily="49" charset="-122"/>
              </a:rPr>
              <a:t>   2</a:t>
            </a:r>
            <a:r>
              <a:rPr lang="zh-CN" altLang="en-US" sz="2000" b="1" dirty="0" smtClean="0">
                <a:latin typeface="楷体" pitchFamily="49" charset="-122"/>
                <a:ea typeface="楷体" pitchFamily="49" charset="-122"/>
              </a:rPr>
              <a:t>、静压力平衡方程</a:t>
            </a:r>
            <a:endParaRPr lang="en-US" altLang="zh-CN" sz="2000" b="1" dirty="0" smtClean="0">
              <a:latin typeface="楷体" pitchFamily="49" charset="-122"/>
              <a:ea typeface="楷体" pitchFamily="49" charset="-122"/>
            </a:endParaRPr>
          </a:p>
          <a:p>
            <a:pPr algn="ctr">
              <a:lnSpc>
                <a:spcPct val="125000"/>
              </a:lnSpc>
            </a:pPr>
            <a:r>
              <a:rPr lang="en-US" altLang="zh-CN" sz="2000" b="1" dirty="0" smtClean="0">
                <a:latin typeface="楷体" pitchFamily="49" charset="-122"/>
                <a:ea typeface="楷体" pitchFamily="49" charset="-122"/>
              </a:rPr>
              <a:t>3</a:t>
            </a:r>
            <a:r>
              <a:rPr lang="zh-CN" altLang="en-US" sz="2000" b="1" dirty="0" smtClean="0">
                <a:latin typeface="楷体" pitchFamily="49" charset="-122"/>
                <a:ea typeface="楷体" pitchFamily="49" charset="-122"/>
              </a:rPr>
              <a:t>、伯努利方程</a:t>
            </a:r>
            <a:endParaRPr lang="zh-CN" altLang="en-US" sz="2000" dirty="0"/>
          </a:p>
        </p:txBody>
      </p:sp>
      <p:sp>
        <p:nvSpPr>
          <p:cNvPr id="5" name="左大括号 4"/>
          <p:cNvSpPr/>
          <p:nvPr/>
        </p:nvSpPr>
        <p:spPr>
          <a:xfrm>
            <a:off x="4932040" y="3006949"/>
            <a:ext cx="286322" cy="1323381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9798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3893439" y="2906663"/>
            <a:ext cx="1063753" cy="65381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b="1" dirty="0" smtClean="0">
                <a:latin typeface="楷体" pitchFamily="49" charset="-122"/>
                <a:ea typeface="楷体" pitchFamily="49" charset="-122"/>
              </a:rPr>
              <a:t>修正系数</a:t>
            </a:r>
            <a:endParaRPr lang="en-US" altLang="zh-CN" sz="1600" b="1" dirty="0" smtClean="0">
              <a:latin typeface="楷体" pitchFamily="49" charset="-122"/>
              <a:ea typeface="楷体" pitchFamily="49" charset="-122"/>
            </a:endParaRPr>
          </a:p>
          <a:p>
            <a:pPr algn="ctr"/>
            <a:r>
              <a:rPr lang="zh-CN" altLang="en-US" sz="1600" b="1" dirty="0" smtClean="0">
                <a:latin typeface="楷体" pitchFamily="49" charset="-122"/>
                <a:ea typeface="楷体" pitchFamily="49" charset="-122"/>
              </a:rPr>
              <a:t>修正项</a:t>
            </a:r>
            <a:endParaRPr lang="zh-CN" altLang="en-US" sz="1600" b="1" dirty="0">
              <a:latin typeface="楷体" pitchFamily="49" charset="-122"/>
              <a:ea typeface="楷体" pitchFamily="49" charset="-122"/>
            </a:endParaRPr>
          </a:p>
        </p:txBody>
      </p:sp>
      <p:cxnSp>
        <p:nvCxnSpPr>
          <p:cNvPr id="12" name="直接箭头连接符 11"/>
          <p:cNvCxnSpPr>
            <a:endCxn id="15" idx="1"/>
          </p:cNvCxnSpPr>
          <p:nvPr/>
        </p:nvCxnSpPr>
        <p:spPr>
          <a:xfrm flipV="1">
            <a:off x="3684534" y="3645024"/>
            <a:ext cx="1776689" cy="2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5461223" y="3187824"/>
            <a:ext cx="1894598" cy="9144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latin typeface="楷体" pitchFamily="49" charset="-122"/>
                <a:ea typeface="楷体" pitchFamily="49" charset="-122"/>
              </a:rPr>
              <a:t>实际液体</a:t>
            </a:r>
            <a:endParaRPr lang="en-US" altLang="zh-CN" b="1" dirty="0" smtClean="0">
              <a:latin typeface="楷体" pitchFamily="49" charset="-122"/>
              <a:ea typeface="楷体" pitchFamily="49" charset="-122"/>
            </a:endParaRPr>
          </a:p>
          <a:p>
            <a:pPr algn="ctr"/>
            <a:r>
              <a:rPr lang="zh-CN" altLang="en-US" b="1" dirty="0" smtClean="0">
                <a:latin typeface="楷体" pitchFamily="49" charset="-122"/>
                <a:ea typeface="楷体" pitchFamily="49" charset="-122"/>
              </a:rPr>
              <a:t>伯努利公式</a:t>
            </a:r>
            <a:endParaRPr lang="zh-CN" altLang="en-US" b="1" dirty="0"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835696" y="3187824"/>
            <a:ext cx="1836712" cy="9144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latin typeface="楷体" pitchFamily="49" charset="-122"/>
                <a:ea typeface="楷体" pitchFamily="49" charset="-122"/>
              </a:rPr>
              <a:t>理想液体</a:t>
            </a:r>
            <a:endParaRPr lang="en-US" altLang="zh-CN" b="1" dirty="0" smtClean="0">
              <a:latin typeface="楷体" pitchFamily="49" charset="-122"/>
              <a:ea typeface="楷体" pitchFamily="49" charset="-122"/>
            </a:endParaRPr>
          </a:p>
          <a:p>
            <a:pPr algn="ctr"/>
            <a:r>
              <a:rPr lang="zh-CN" altLang="en-US" b="1" dirty="0" smtClean="0">
                <a:latin typeface="楷体" pitchFamily="49" charset="-122"/>
                <a:ea typeface="楷体" pitchFamily="49" charset="-122"/>
              </a:rPr>
              <a:t>伯努利公式</a:t>
            </a:r>
            <a:endParaRPr lang="zh-CN" altLang="en-US" b="1" dirty="0"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2110275" y="1376754"/>
            <a:ext cx="4896544" cy="6376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  <a:spcAft>
                <a:spcPct val="100000"/>
              </a:spcAft>
            </a:pPr>
            <a:r>
              <a:rPr lang="zh-CN" altLang="en-US" sz="2800" b="1" dirty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实际</a:t>
            </a:r>
            <a:r>
              <a:rPr lang="zh-CN" altLang="en-US" sz="2800" b="1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液体伯努利方程    </a:t>
            </a:r>
            <a:endParaRPr lang="zh-CN" altLang="en-US" sz="2800" b="1" dirty="0">
              <a:solidFill>
                <a:prstClr val="black"/>
              </a:solidFill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828901" y="5190685"/>
            <a:ext cx="7487954" cy="101566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b="1" dirty="0" smtClean="0">
                <a:latin typeface="楷体" pitchFamily="49" charset="-122"/>
                <a:ea typeface="楷体" pitchFamily="49" charset="-122"/>
              </a:rPr>
              <a:t>    </a:t>
            </a:r>
            <a:r>
              <a:rPr lang="zh-CN" altLang="zh-CN" b="1" dirty="0" smtClean="0">
                <a:latin typeface="楷体" pitchFamily="49" charset="-122"/>
                <a:ea typeface="楷体" pitchFamily="49" charset="-122"/>
              </a:rPr>
              <a:t>实际</a:t>
            </a:r>
            <a:r>
              <a:rPr lang="zh-CN" altLang="zh-CN" b="1" dirty="0">
                <a:latin typeface="楷体" pitchFamily="49" charset="-122"/>
                <a:ea typeface="楷体" pitchFamily="49" charset="-122"/>
              </a:rPr>
              <a:t>液体具有</a:t>
            </a:r>
            <a:r>
              <a:rPr lang="zh-CN" altLang="en-US" b="1" dirty="0" smtClean="0">
                <a:latin typeface="楷体" pitchFamily="49" charset="-122"/>
                <a:ea typeface="楷体" pitchFamily="49" charset="-122"/>
              </a:rPr>
              <a:t>粘性</a:t>
            </a:r>
            <a:r>
              <a:rPr lang="zh-CN" altLang="zh-CN" b="1" dirty="0" smtClean="0">
                <a:latin typeface="楷体" pitchFamily="49" charset="-122"/>
                <a:ea typeface="楷体" pitchFamily="49" charset="-122"/>
              </a:rPr>
              <a:t>，</a:t>
            </a:r>
            <a:r>
              <a:rPr lang="zh-CN" altLang="zh-CN" b="1" dirty="0">
                <a:latin typeface="楷体" pitchFamily="49" charset="-122"/>
                <a:ea typeface="楷体" pitchFamily="49" charset="-122"/>
              </a:rPr>
              <a:t>在</a:t>
            </a:r>
            <a:r>
              <a:rPr lang="zh-CN" altLang="en-US" b="1" dirty="0">
                <a:latin typeface="楷体" pitchFamily="49" charset="-122"/>
                <a:ea typeface="楷体" pitchFamily="49" charset="-122"/>
              </a:rPr>
              <a:t>通</a:t>
            </a:r>
            <a:r>
              <a:rPr lang="zh-CN" altLang="zh-CN" b="1" dirty="0">
                <a:latin typeface="楷体" pitchFamily="49" charset="-122"/>
                <a:ea typeface="楷体" pitchFamily="49" charset="-122"/>
              </a:rPr>
              <a:t>流</a:t>
            </a:r>
            <a:r>
              <a:rPr lang="zh-CN" altLang="en-US" b="1" dirty="0">
                <a:latin typeface="楷体" pitchFamily="49" charset="-122"/>
                <a:ea typeface="楷体" pitchFamily="49" charset="-122"/>
              </a:rPr>
              <a:t>截</a:t>
            </a:r>
            <a:r>
              <a:rPr lang="zh-CN" altLang="zh-CN" b="1" dirty="0">
                <a:latin typeface="楷体" pitchFamily="49" charset="-122"/>
                <a:ea typeface="楷体" pitchFamily="49" charset="-122"/>
              </a:rPr>
              <a:t>面上各点的速度是不同</a:t>
            </a:r>
            <a:r>
              <a:rPr lang="zh-CN" altLang="zh-CN" b="1" dirty="0" smtClean="0">
                <a:latin typeface="楷体" pitchFamily="49" charset="-122"/>
                <a:ea typeface="楷体" pitchFamily="49" charset="-122"/>
              </a:rPr>
              <a:t>的</a:t>
            </a:r>
            <a:r>
              <a:rPr lang="zh-CN" altLang="en-US" b="1" dirty="0" smtClean="0">
                <a:latin typeface="楷体" pitchFamily="49" charset="-122"/>
                <a:ea typeface="楷体" pitchFamily="49" charset="-122"/>
              </a:rPr>
              <a:t>，因此需添加</a:t>
            </a:r>
            <a:r>
              <a:rPr lang="zh-CN" altLang="en-US" b="1" dirty="0" smtClean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动能修正系数、能量消耗</a:t>
            </a:r>
            <a:r>
              <a:rPr lang="zh-CN" altLang="en-US" b="1" dirty="0" smtClean="0">
                <a:latin typeface="楷体" pitchFamily="49" charset="-122"/>
                <a:ea typeface="楷体" pitchFamily="49" charset="-122"/>
              </a:rPr>
              <a:t>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86969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115616" y="1534594"/>
            <a:ext cx="6948772" cy="21313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b="1" dirty="0" smtClean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1</a:t>
            </a:r>
            <a:r>
              <a:rPr lang="zh-CN" altLang="en-US" b="1" dirty="0" smtClean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、动能修正系数</a:t>
            </a:r>
            <a:endParaRPr lang="en-US" altLang="zh-CN" b="1" dirty="0" smtClean="0">
              <a:solidFill>
                <a:srgbClr val="FF0000"/>
              </a:solidFill>
              <a:latin typeface="楷体" pitchFamily="49" charset="-122"/>
              <a:ea typeface="楷体" pitchFamily="49" charset="-122"/>
            </a:endParaRPr>
          </a:p>
          <a:p>
            <a:pPr>
              <a:lnSpc>
                <a:spcPct val="125000"/>
              </a:lnSpc>
              <a:spcBef>
                <a:spcPts val="1500"/>
              </a:spcBef>
            </a:pPr>
            <a:r>
              <a:rPr lang="en-US" altLang="zh-CN" b="1" dirty="0" smtClean="0">
                <a:latin typeface="楷体" pitchFamily="49" charset="-122"/>
                <a:ea typeface="楷体" pitchFamily="49" charset="-122"/>
              </a:rPr>
              <a:t>    </a:t>
            </a:r>
            <a:r>
              <a:rPr lang="zh-CN" altLang="zh-CN" b="1" dirty="0" smtClean="0">
                <a:latin typeface="楷体" pitchFamily="49" charset="-122"/>
                <a:ea typeface="楷体" pitchFamily="49" charset="-122"/>
              </a:rPr>
              <a:t>实际</a:t>
            </a:r>
            <a:r>
              <a:rPr lang="zh-CN" altLang="zh-CN" b="1" dirty="0">
                <a:latin typeface="楷体" pitchFamily="49" charset="-122"/>
                <a:ea typeface="楷体" pitchFamily="49" charset="-122"/>
              </a:rPr>
              <a:t>液体具有</a:t>
            </a:r>
            <a:r>
              <a:rPr lang="zh-CN" altLang="en-US" b="1" dirty="0">
                <a:latin typeface="楷体" pitchFamily="49" charset="-122"/>
                <a:ea typeface="楷体" pitchFamily="49" charset="-122"/>
              </a:rPr>
              <a:t>粘性</a:t>
            </a:r>
            <a:r>
              <a:rPr lang="zh-CN" altLang="zh-CN" b="1" dirty="0">
                <a:latin typeface="楷体" pitchFamily="49" charset="-122"/>
                <a:ea typeface="楷体" pitchFamily="49" charset="-122"/>
              </a:rPr>
              <a:t>，</a:t>
            </a:r>
            <a:r>
              <a:rPr lang="zh-CN" altLang="zh-CN" b="1" dirty="0" smtClean="0">
                <a:latin typeface="楷体" pitchFamily="49" charset="-122"/>
                <a:ea typeface="楷体" pitchFamily="49" charset="-122"/>
              </a:rPr>
              <a:t>在</a:t>
            </a:r>
            <a:r>
              <a:rPr lang="zh-CN" altLang="en-US" b="1" dirty="0" smtClean="0">
                <a:latin typeface="楷体" pitchFamily="49" charset="-122"/>
                <a:ea typeface="楷体" pitchFamily="49" charset="-122"/>
              </a:rPr>
              <a:t>通</a:t>
            </a:r>
            <a:r>
              <a:rPr lang="zh-CN" altLang="zh-CN" b="1" dirty="0" smtClean="0">
                <a:latin typeface="楷体" pitchFamily="49" charset="-122"/>
                <a:ea typeface="楷体" pitchFamily="49" charset="-122"/>
              </a:rPr>
              <a:t>流</a:t>
            </a:r>
            <a:r>
              <a:rPr lang="zh-CN" altLang="en-US" b="1" dirty="0" smtClean="0">
                <a:latin typeface="楷体" pitchFamily="49" charset="-122"/>
                <a:ea typeface="楷体" pitchFamily="49" charset="-122"/>
              </a:rPr>
              <a:t>截</a:t>
            </a:r>
            <a:r>
              <a:rPr lang="zh-CN" altLang="zh-CN" b="1" dirty="0" smtClean="0">
                <a:latin typeface="楷体" pitchFamily="49" charset="-122"/>
                <a:ea typeface="楷体" pitchFamily="49" charset="-122"/>
              </a:rPr>
              <a:t>面</a:t>
            </a:r>
            <a:r>
              <a:rPr lang="zh-CN" altLang="zh-CN" b="1" dirty="0">
                <a:latin typeface="楷体" pitchFamily="49" charset="-122"/>
                <a:ea typeface="楷体" pitchFamily="49" charset="-122"/>
              </a:rPr>
              <a:t>上各点的速度是不同的，所以方程</a:t>
            </a:r>
            <a:r>
              <a:rPr lang="zh-CN" altLang="zh-CN" b="1" dirty="0" smtClean="0">
                <a:latin typeface="楷体" pitchFamily="49" charset="-122"/>
                <a:ea typeface="楷体" pitchFamily="49" charset="-122"/>
              </a:rPr>
              <a:t>中</a:t>
            </a:r>
            <a:r>
              <a:rPr lang="zh-CN" altLang="en-US" b="1" dirty="0" smtClean="0">
                <a:latin typeface="楷体" pitchFamily="49" charset="-122"/>
                <a:ea typeface="楷体" pitchFamily="49" charset="-122"/>
              </a:rPr>
              <a:t>动能</a:t>
            </a:r>
            <a:r>
              <a:rPr lang="zh-CN" altLang="zh-CN" b="1" dirty="0">
                <a:latin typeface="楷体" pitchFamily="49" charset="-122"/>
                <a:ea typeface="楷体" pitchFamily="49" charset="-122"/>
              </a:rPr>
              <a:t>这一项要进行修正，其修正系数为</a:t>
            </a:r>
            <a:r>
              <a:rPr lang="en-US" altLang="zh-CN" b="1" i="1" dirty="0">
                <a:latin typeface="楷体" pitchFamily="49" charset="-122"/>
                <a:ea typeface="楷体" pitchFamily="49" charset="-122"/>
              </a:rPr>
              <a:t>a</a:t>
            </a:r>
            <a:r>
              <a:rPr lang="zh-CN" altLang="zh-CN" b="1" dirty="0">
                <a:latin typeface="楷体" pitchFamily="49" charset="-122"/>
                <a:ea typeface="楷体" pitchFamily="49" charset="-122"/>
              </a:rPr>
              <a:t>，称为动能修正系数</a:t>
            </a:r>
            <a:r>
              <a:rPr lang="zh-CN" altLang="zh-CN" b="1" dirty="0" smtClean="0">
                <a:latin typeface="楷体" pitchFamily="49" charset="-122"/>
                <a:ea typeface="楷体" pitchFamily="49" charset="-122"/>
              </a:rPr>
              <a:t>。</a:t>
            </a:r>
            <a:r>
              <a:rPr lang="en-US" altLang="zh-CN" b="1" dirty="0" smtClean="0">
                <a:latin typeface="楷体_GB2312" pitchFamily="49" charset="-122"/>
                <a:ea typeface="楷体_GB2312" pitchFamily="49" charset="-122"/>
              </a:rPr>
              <a:t>    </a:t>
            </a:r>
            <a:endParaRPr lang="zh-CN" altLang="en-US" b="1" dirty="0">
              <a:latin typeface="楷体_GB2312" pitchFamily="49" charset="-122"/>
              <a:ea typeface="楷体_GB2312" pitchFamily="49" charset="-122"/>
            </a:endParaRPr>
          </a:p>
        </p:txBody>
      </p:sp>
      <p:graphicFrame>
        <p:nvGraphicFramePr>
          <p:cNvPr id="5" name="对象 4"/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3357127203"/>
              </p:ext>
            </p:extLst>
          </p:nvPr>
        </p:nvGraphicFramePr>
        <p:xfrm>
          <a:off x="1979711" y="4264288"/>
          <a:ext cx="5904656" cy="1008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900" name="公式" r:id="rId3" imgW="2438400" imgH="438285" progId="Equation.3">
                  <p:embed/>
                </p:oleObj>
              </mc:Choice>
              <mc:Fallback>
                <p:oleObj name="公式" r:id="rId3" imgW="2438400" imgH="438285" progId="Equation.3">
                  <p:embed/>
                  <p:pic>
                    <p:nvPicPr>
                      <p:cNvPr id="0" name="Object 5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79711" y="4264288"/>
                        <a:ext cx="5904656" cy="1008112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矩形 5"/>
          <p:cNvSpPr/>
          <p:nvPr/>
        </p:nvSpPr>
        <p:spPr>
          <a:xfrm>
            <a:off x="2753185" y="5877272"/>
            <a:ext cx="4357709" cy="73718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1800" b="1" dirty="0" smtClean="0">
                <a:latin typeface="楷体" pitchFamily="49" charset="-122"/>
                <a:ea typeface="楷体" pitchFamily="49" charset="-122"/>
              </a:rPr>
              <a:t>液体</a:t>
            </a:r>
            <a:r>
              <a:rPr lang="zh-CN" altLang="zh-CN" sz="1800" b="1" dirty="0" smtClean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层流</a:t>
            </a:r>
            <a:r>
              <a:rPr lang="zh-CN" altLang="zh-CN" sz="1800" b="1" dirty="0">
                <a:latin typeface="楷体" pitchFamily="49" charset="-122"/>
                <a:ea typeface="楷体" pitchFamily="49" charset="-122"/>
              </a:rPr>
              <a:t>流动</a:t>
            </a:r>
            <a:r>
              <a:rPr lang="zh-CN" altLang="zh-CN" sz="1800" b="1" dirty="0" smtClean="0">
                <a:latin typeface="楷体" pitchFamily="49" charset="-122"/>
                <a:ea typeface="楷体" pitchFamily="49" charset="-122"/>
              </a:rPr>
              <a:t>时</a:t>
            </a:r>
            <a:r>
              <a:rPr lang="zh-CN" altLang="en-US" sz="1800" b="1" dirty="0" smtClean="0">
                <a:latin typeface="楷体" pitchFamily="49" charset="-122"/>
                <a:ea typeface="楷体" pitchFamily="49" charset="-122"/>
              </a:rPr>
              <a:t>，动能修正系数</a:t>
            </a:r>
            <a:r>
              <a:rPr lang="en-US" altLang="zh-CN" sz="1800" b="1" i="1" dirty="0" smtClean="0">
                <a:latin typeface="楷体" pitchFamily="49" charset="-122"/>
                <a:ea typeface="楷体" pitchFamily="49" charset="-122"/>
              </a:rPr>
              <a:t>a </a:t>
            </a:r>
            <a:r>
              <a:rPr lang="en-US" altLang="zh-CN" sz="1800" b="1" dirty="0">
                <a:latin typeface="楷体" pitchFamily="49" charset="-122"/>
                <a:ea typeface="楷体" pitchFamily="49" charset="-122"/>
              </a:rPr>
              <a:t>= 2</a:t>
            </a:r>
            <a:r>
              <a:rPr lang="zh-CN" altLang="zh-CN" sz="1800" b="1" dirty="0">
                <a:latin typeface="楷体" pitchFamily="49" charset="-122"/>
                <a:ea typeface="楷体" pitchFamily="49" charset="-122"/>
              </a:rPr>
              <a:t>，</a:t>
            </a:r>
            <a:endParaRPr lang="en-US" altLang="zh-CN" sz="1800" b="1" dirty="0">
              <a:latin typeface="楷体" pitchFamily="49" charset="-122"/>
              <a:ea typeface="楷体" pitchFamily="49" charset="-122"/>
            </a:endParaRPr>
          </a:p>
          <a:p>
            <a:pPr>
              <a:lnSpc>
                <a:spcPct val="125000"/>
              </a:lnSpc>
            </a:pPr>
            <a:r>
              <a:rPr lang="zh-CN" altLang="en-US" sz="1800" b="1" dirty="0" smtClean="0">
                <a:latin typeface="楷体" pitchFamily="49" charset="-122"/>
                <a:ea typeface="楷体" pitchFamily="49" charset="-122"/>
              </a:rPr>
              <a:t>液体</a:t>
            </a:r>
            <a:r>
              <a:rPr lang="zh-CN" altLang="en-US" sz="1800" b="1" dirty="0" smtClean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湍</a:t>
            </a:r>
            <a:r>
              <a:rPr lang="zh-CN" altLang="zh-CN" sz="1800" b="1" dirty="0" smtClean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流</a:t>
            </a:r>
            <a:r>
              <a:rPr lang="zh-CN" altLang="zh-CN" sz="1800" b="1" dirty="0">
                <a:latin typeface="楷体" pitchFamily="49" charset="-122"/>
                <a:ea typeface="楷体" pitchFamily="49" charset="-122"/>
              </a:rPr>
              <a:t>流动时</a:t>
            </a:r>
            <a:r>
              <a:rPr lang="zh-CN" altLang="zh-CN" sz="1800" b="1" dirty="0" smtClean="0">
                <a:latin typeface="楷体" pitchFamily="49" charset="-122"/>
                <a:ea typeface="楷体" pitchFamily="49" charset="-122"/>
              </a:rPr>
              <a:t>，</a:t>
            </a:r>
            <a:r>
              <a:rPr lang="zh-CN" altLang="en-US" sz="1800" b="1" dirty="0">
                <a:latin typeface="楷体" pitchFamily="49" charset="-122"/>
                <a:ea typeface="楷体" pitchFamily="49" charset="-122"/>
              </a:rPr>
              <a:t>动能修正系数</a:t>
            </a:r>
            <a:r>
              <a:rPr lang="en-US" altLang="zh-CN" sz="1800" b="1" i="1" dirty="0" smtClean="0">
                <a:latin typeface="楷体" pitchFamily="49" charset="-122"/>
                <a:ea typeface="楷体" pitchFamily="49" charset="-122"/>
              </a:rPr>
              <a:t>a </a:t>
            </a:r>
            <a:r>
              <a:rPr lang="en-US" altLang="zh-CN" sz="1800" b="1" dirty="0">
                <a:latin typeface="楷体" pitchFamily="49" charset="-122"/>
                <a:ea typeface="楷体" pitchFamily="49" charset="-122"/>
              </a:rPr>
              <a:t>= 1</a:t>
            </a:r>
            <a:r>
              <a:rPr lang="zh-CN" altLang="zh-CN" sz="1800" b="1" dirty="0">
                <a:latin typeface="楷体" pitchFamily="49" charset="-122"/>
                <a:ea typeface="楷体" pitchFamily="49" charset="-122"/>
              </a:rPr>
              <a:t>。</a:t>
            </a:r>
            <a:endParaRPr lang="zh-CN" altLang="en-US" sz="1800" b="1" dirty="0">
              <a:latin typeface="楷体" pitchFamily="49" charset="-122"/>
              <a:ea typeface="楷体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>
          <a:xfrm>
            <a:off x="1350962" y="1125538"/>
            <a:ext cx="7793038" cy="677863"/>
          </a:xfrm>
        </p:spPr>
        <p:txBody>
          <a:bodyPr/>
          <a:lstStyle/>
          <a:p>
            <a:pPr eaLnBrk="1" hangingPunct="1"/>
            <a:r>
              <a:rPr lang="en-US" altLang="zh-CN" sz="2800" b="1" dirty="0" smtClean="0">
                <a:solidFill>
                  <a:schemeClr val="tx1"/>
                </a:solidFill>
                <a:latin typeface="楷体" pitchFamily="49" charset="-122"/>
                <a:ea typeface="楷体" pitchFamily="49" charset="-122"/>
              </a:rPr>
              <a:t>2</a:t>
            </a:r>
            <a:r>
              <a:rPr lang="zh-CN" altLang="en-US" sz="2800" b="1" dirty="0" smtClean="0">
                <a:solidFill>
                  <a:schemeClr val="tx1"/>
                </a:solidFill>
                <a:latin typeface="楷体" pitchFamily="49" charset="-122"/>
                <a:ea typeface="楷体" pitchFamily="49" charset="-122"/>
              </a:rPr>
              <a:t>、流量连续性方程</a:t>
            </a:r>
          </a:p>
        </p:txBody>
      </p:sp>
      <p:sp>
        <p:nvSpPr>
          <p:cNvPr id="5" name="左箭头 4"/>
          <p:cNvSpPr/>
          <p:nvPr/>
        </p:nvSpPr>
        <p:spPr>
          <a:xfrm>
            <a:off x="10260013" y="1052513"/>
            <a:ext cx="46037" cy="7302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9" name="圆角矩形 8"/>
          <p:cNvSpPr/>
          <p:nvPr/>
        </p:nvSpPr>
        <p:spPr>
          <a:xfrm>
            <a:off x="1363954" y="2492896"/>
            <a:ext cx="6063580" cy="2160240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>
              <a:lnSpc>
                <a:spcPct val="125000"/>
              </a:lnSpc>
              <a:defRPr/>
            </a:pPr>
            <a:r>
              <a:rPr lang="zh-CN" altLang="en-US" b="1" dirty="0" smtClean="0">
                <a:solidFill>
                  <a:srgbClr val="FF0000"/>
                </a:solidFill>
                <a:latin typeface="楷体" pitchFamily="49" charset="-122"/>
                <a:ea typeface="楷体" pitchFamily="49" charset="-122"/>
                <a:cs typeface="楷体_GB2312"/>
              </a:rPr>
              <a:t>    不可</a:t>
            </a:r>
            <a:r>
              <a:rPr lang="zh-CN" altLang="en-US" b="1" dirty="0">
                <a:solidFill>
                  <a:srgbClr val="FF0000"/>
                </a:solidFill>
                <a:latin typeface="楷体" pitchFamily="49" charset="-122"/>
                <a:ea typeface="楷体" pitchFamily="49" charset="-122"/>
                <a:cs typeface="楷体_GB2312"/>
              </a:rPr>
              <a:t>压缩</a:t>
            </a:r>
            <a:r>
              <a:rPr lang="zh-CN" altLang="en-US" b="1" dirty="0" smtClean="0">
                <a:solidFill>
                  <a:schemeClr val="tx1"/>
                </a:solidFill>
                <a:latin typeface="楷体" pitchFamily="49" charset="-122"/>
                <a:ea typeface="楷体" pitchFamily="49" charset="-122"/>
                <a:cs typeface="楷体_GB2312"/>
              </a:rPr>
              <a:t>液体</a:t>
            </a:r>
            <a:r>
              <a:rPr lang="zh-CN" altLang="en-US" b="1" dirty="0">
                <a:solidFill>
                  <a:schemeClr val="tx1"/>
                </a:solidFill>
                <a:latin typeface="楷体" pitchFamily="49" charset="-122"/>
                <a:ea typeface="楷体" pitchFamily="49" charset="-122"/>
                <a:cs typeface="楷体_GB2312"/>
              </a:rPr>
              <a:t>作</a:t>
            </a:r>
            <a:r>
              <a:rPr lang="zh-CN" altLang="en-US" b="1" dirty="0" smtClean="0">
                <a:solidFill>
                  <a:srgbClr val="FF0000"/>
                </a:solidFill>
                <a:latin typeface="楷体" pitchFamily="49" charset="-122"/>
                <a:ea typeface="楷体" pitchFamily="49" charset="-122"/>
                <a:cs typeface="楷体_GB2312"/>
              </a:rPr>
              <a:t>定常流动</a:t>
            </a:r>
            <a:r>
              <a:rPr lang="zh-CN" altLang="en-US" b="1" dirty="0" smtClean="0">
                <a:solidFill>
                  <a:schemeClr val="tx1"/>
                </a:solidFill>
                <a:latin typeface="楷体" pitchFamily="49" charset="-122"/>
                <a:ea typeface="楷体" pitchFamily="49" charset="-122"/>
                <a:cs typeface="楷体_GB2312"/>
              </a:rPr>
              <a:t>时，通过流管任一通流截面的流量相等。</a:t>
            </a:r>
            <a:endParaRPr lang="en-US" altLang="zh-CN" b="1" dirty="0" smtClean="0">
              <a:solidFill>
                <a:schemeClr val="tx1"/>
              </a:solidFill>
              <a:latin typeface="楷体" pitchFamily="49" charset="-122"/>
              <a:ea typeface="楷体" pitchFamily="49" charset="-122"/>
              <a:cs typeface="楷体_GB2312"/>
            </a:endParaRPr>
          </a:p>
          <a:p>
            <a:pPr>
              <a:lnSpc>
                <a:spcPct val="125000"/>
              </a:lnSpc>
              <a:defRPr/>
            </a:pPr>
            <a:endParaRPr lang="en-US" altLang="zh-CN" sz="1600" b="1" dirty="0" smtClean="0">
              <a:solidFill>
                <a:schemeClr val="tx1"/>
              </a:solidFill>
              <a:latin typeface="楷体" pitchFamily="49" charset="-122"/>
              <a:ea typeface="楷体" pitchFamily="49" charset="-122"/>
              <a:cs typeface="楷体_GB2312"/>
            </a:endParaRPr>
          </a:p>
          <a:p>
            <a:pPr>
              <a:lnSpc>
                <a:spcPct val="125000"/>
              </a:lnSpc>
              <a:defRPr/>
            </a:pPr>
            <a:r>
              <a:rPr lang="en-US" altLang="zh-CN" b="1" dirty="0">
                <a:solidFill>
                  <a:schemeClr val="tx1"/>
                </a:solidFill>
                <a:latin typeface="楷体" pitchFamily="49" charset="-122"/>
                <a:ea typeface="楷体" pitchFamily="49" charset="-122"/>
              </a:rPr>
              <a:t> </a:t>
            </a:r>
            <a:r>
              <a:rPr lang="en-US" altLang="zh-CN" b="1" dirty="0" smtClean="0">
                <a:solidFill>
                  <a:schemeClr val="tx1"/>
                </a:solidFill>
                <a:latin typeface="楷体" pitchFamily="49" charset="-122"/>
                <a:ea typeface="楷体" pitchFamily="49" charset="-122"/>
              </a:rPr>
              <a:t>       </a:t>
            </a:r>
            <a:r>
              <a:rPr lang="en-US" altLang="zh-CN" sz="2800" b="1" dirty="0" smtClean="0">
                <a:solidFill>
                  <a:schemeClr val="tx1"/>
                </a:solidFill>
                <a:latin typeface="楷体" pitchFamily="49" charset="-122"/>
                <a:ea typeface="楷体" pitchFamily="49" charset="-122"/>
              </a:rPr>
              <a:t>q = </a:t>
            </a:r>
            <a:r>
              <a:rPr lang="el-GR" altLang="zh-CN" sz="2800" b="1" dirty="0" smtClean="0">
                <a:solidFill>
                  <a:schemeClr val="tx1"/>
                </a:solidFill>
                <a:latin typeface="楷体" pitchFamily="49" charset="-122"/>
                <a:ea typeface="楷体" pitchFamily="49" charset="-122"/>
              </a:rPr>
              <a:t>ν</a:t>
            </a:r>
            <a:r>
              <a:rPr lang="en-US" altLang="zh-CN" sz="2800" b="1" baseline="-25000" dirty="0" smtClean="0">
                <a:solidFill>
                  <a:schemeClr val="tx1"/>
                </a:solidFill>
                <a:latin typeface="楷体" pitchFamily="49" charset="-122"/>
                <a:ea typeface="楷体" pitchFamily="49" charset="-122"/>
              </a:rPr>
              <a:t>1 </a:t>
            </a:r>
            <a:r>
              <a:rPr lang="en-US" altLang="zh-CN" sz="2800" b="1" dirty="0" smtClean="0">
                <a:solidFill>
                  <a:schemeClr val="tx1"/>
                </a:solidFill>
                <a:latin typeface="楷体" pitchFamily="49" charset="-122"/>
                <a:ea typeface="楷体" pitchFamily="49" charset="-122"/>
              </a:rPr>
              <a:t>A </a:t>
            </a:r>
            <a:r>
              <a:rPr lang="en-US" altLang="zh-CN" sz="2800" b="1" baseline="-25000" dirty="0" smtClean="0">
                <a:solidFill>
                  <a:schemeClr val="tx1"/>
                </a:solidFill>
                <a:latin typeface="楷体" pitchFamily="49" charset="-122"/>
                <a:ea typeface="楷体" pitchFamily="49" charset="-122"/>
              </a:rPr>
              <a:t>1 </a:t>
            </a:r>
            <a:r>
              <a:rPr lang="en-US" altLang="zh-CN" sz="2800" b="1" dirty="0" smtClean="0">
                <a:solidFill>
                  <a:schemeClr val="tx1"/>
                </a:solidFill>
                <a:latin typeface="楷体" pitchFamily="49" charset="-122"/>
                <a:ea typeface="楷体" pitchFamily="49" charset="-122"/>
              </a:rPr>
              <a:t>= </a:t>
            </a:r>
            <a:r>
              <a:rPr lang="el-GR" altLang="zh-CN" sz="2800" b="1" dirty="0" smtClean="0">
                <a:solidFill>
                  <a:schemeClr val="tx1"/>
                </a:solidFill>
                <a:latin typeface="楷体" pitchFamily="49" charset="-122"/>
                <a:ea typeface="楷体" pitchFamily="49" charset="-122"/>
              </a:rPr>
              <a:t>ν</a:t>
            </a:r>
            <a:r>
              <a:rPr lang="en-US" altLang="zh-CN" sz="2800" b="1" baseline="-25000" dirty="0" smtClean="0">
                <a:solidFill>
                  <a:schemeClr val="tx1"/>
                </a:solidFill>
                <a:latin typeface="楷体" pitchFamily="49" charset="-122"/>
                <a:ea typeface="楷体" pitchFamily="49" charset="-122"/>
              </a:rPr>
              <a:t>2 </a:t>
            </a:r>
            <a:r>
              <a:rPr lang="en-US" altLang="zh-CN" sz="2800" b="1" dirty="0" smtClean="0">
                <a:solidFill>
                  <a:schemeClr val="tx1"/>
                </a:solidFill>
                <a:latin typeface="楷体" pitchFamily="49" charset="-122"/>
                <a:ea typeface="楷体" pitchFamily="49" charset="-122"/>
              </a:rPr>
              <a:t>A </a:t>
            </a:r>
            <a:r>
              <a:rPr lang="en-US" altLang="zh-CN" sz="2800" b="1" baseline="-25000" dirty="0" smtClean="0">
                <a:solidFill>
                  <a:schemeClr val="tx1"/>
                </a:solidFill>
                <a:latin typeface="楷体" pitchFamily="49" charset="-122"/>
                <a:ea typeface="楷体" pitchFamily="49" charset="-122"/>
              </a:rPr>
              <a:t>2</a:t>
            </a:r>
            <a:endParaRPr lang="zh-CN" altLang="en-US" sz="2800" dirty="0">
              <a:solidFill>
                <a:schemeClr val="tx1"/>
              </a:solidFill>
              <a:latin typeface="楷体" pitchFamily="49" charset="-122"/>
              <a:ea typeface="楷体" pitchFamily="49" charset="-122"/>
            </a:endParaRPr>
          </a:p>
        </p:txBody>
      </p:sp>
      <p:pic>
        <p:nvPicPr>
          <p:cNvPr id="137218" name="Picture 2" descr="C:\Users\wangqiang\Desktop\QQ截图2015090414573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5378475"/>
            <a:ext cx="3200535" cy="1467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6170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259632" y="1628800"/>
            <a:ext cx="6605265" cy="21313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b="1" dirty="0" smtClean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 2</a:t>
            </a:r>
            <a:r>
              <a:rPr lang="zh-CN" altLang="en-US" b="1" dirty="0" smtClean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、能量消耗</a:t>
            </a:r>
            <a:r>
              <a:rPr lang="en-US" altLang="zh-CN" b="1" dirty="0" smtClean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   </a:t>
            </a:r>
          </a:p>
          <a:p>
            <a:pPr>
              <a:lnSpc>
                <a:spcPct val="125000"/>
              </a:lnSpc>
              <a:spcBef>
                <a:spcPts val="1500"/>
              </a:spcBef>
            </a:pPr>
            <a:r>
              <a:rPr lang="en-US" altLang="zh-CN" b="1" dirty="0" smtClean="0">
                <a:latin typeface="楷体" pitchFamily="49" charset="-122"/>
                <a:ea typeface="楷体" pitchFamily="49" charset="-122"/>
              </a:rPr>
              <a:t>    </a:t>
            </a:r>
            <a:r>
              <a:rPr lang="zh-CN" altLang="zh-CN" b="1" dirty="0" smtClean="0">
                <a:latin typeface="楷体" pitchFamily="49" charset="-122"/>
                <a:ea typeface="楷体" pitchFamily="49" charset="-122"/>
              </a:rPr>
              <a:t>由于</a:t>
            </a:r>
            <a:r>
              <a:rPr lang="zh-CN" altLang="zh-CN" b="1" dirty="0">
                <a:latin typeface="楷体" pitchFamily="49" charset="-122"/>
                <a:ea typeface="楷体" pitchFamily="49" charset="-122"/>
              </a:rPr>
              <a:t>液体有</a:t>
            </a:r>
            <a:r>
              <a:rPr lang="zh-CN" altLang="en-US" b="1" dirty="0">
                <a:latin typeface="楷体" pitchFamily="49" charset="-122"/>
                <a:ea typeface="楷体" pitchFamily="49" charset="-122"/>
              </a:rPr>
              <a:t>粘性</a:t>
            </a:r>
            <a:r>
              <a:rPr lang="zh-CN" altLang="zh-CN" b="1" dirty="0">
                <a:latin typeface="楷体" pitchFamily="49" charset="-122"/>
                <a:ea typeface="楷体" pitchFamily="49" charset="-122"/>
              </a:rPr>
              <a:t>，会产生内摩擦力，</a:t>
            </a:r>
            <a:r>
              <a:rPr lang="zh-CN" altLang="en-US" b="1" dirty="0">
                <a:latin typeface="楷体" pitchFamily="49" charset="-122"/>
                <a:ea typeface="楷体" pitchFamily="49" charset="-122"/>
              </a:rPr>
              <a:t>发热做功，</a:t>
            </a:r>
            <a:r>
              <a:rPr lang="zh-CN" altLang="zh-CN" b="1" dirty="0" smtClean="0">
                <a:latin typeface="楷体" pitchFamily="49" charset="-122"/>
                <a:ea typeface="楷体" pitchFamily="49" charset="-122"/>
              </a:rPr>
              <a:t>因</a:t>
            </a:r>
            <a:r>
              <a:rPr lang="zh-CN" altLang="en-US" b="1" dirty="0" smtClean="0">
                <a:latin typeface="楷体" pitchFamily="49" charset="-122"/>
                <a:ea typeface="楷体" pitchFamily="49" charset="-122"/>
              </a:rPr>
              <a:t>粘性摩擦而产生</a:t>
            </a:r>
            <a:r>
              <a:rPr lang="zh-CN" altLang="zh-CN" b="1" dirty="0" smtClean="0">
                <a:latin typeface="楷体" pitchFamily="49" charset="-122"/>
                <a:ea typeface="楷体" pitchFamily="49" charset="-122"/>
              </a:rPr>
              <a:t>能量损失</a:t>
            </a:r>
            <a:r>
              <a:rPr lang="zh-CN" altLang="en-US" b="1" dirty="0">
                <a:latin typeface="楷体" pitchFamily="49" charset="-122"/>
                <a:ea typeface="楷体" pitchFamily="49" charset="-122"/>
              </a:rPr>
              <a:t>，需修正加一项能量损耗</a:t>
            </a:r>
            <a:r>
              <a:rPr lang="zh-CN" altLang="zh-CN" b="1" dirty="0">
                <a:latin typeface="楷体" pitchFamily="49" charset="-122"/>
                <a:ea typeface="楷体" pitchFamily="49" charset="-122"/>
              </a:rPr>
              <a:t>。</a:t>
            </a:r>
            <a:endParaRPr lang="zh-CN" altLang="en-US" b="1" dirty="0">
              <a:latin typeface="楷体" pitchFamily="49" charset="-122"/>
              <a:ea typeface="楷体" pitchFamily="49" charset="-122"/>
            </a:endParaRPr>
          </a:p>
        </p:txBody>
      </p:sp>
      <p:graphicFrame>
        <p:nvGraphicFramePr>
          <p:cNvPr id="4" name="对象 3"/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3473783847"/>
              </p:ext>
            </p:extLst>
          </p:nvPr>
        </p:nvGraphicFramePr>
        <p:xfrm>
          <a:off x="1835696" y="4437112"/>
          <a:ext cx="5780136" cy="9460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948" name="公式" r:id="rId3" imgW="2438400" imgH="438285" progId="Equation.3">
                  <p:embed/>
                </p:oleObj>
              </mc:Choice>
              <mc:Fallback>
                <p:oleObj name="公式" r:id="rId3" imgW="2438400" imgH="438285" progId="Equation.3">
                  <p:embed/>
                  <p:pic>
                    <p:nvPicPr>
                      <p:cNvPr id="0" name="Object 5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5696" y="4437112"/>
                        <a:ext cx="5780136" cy="946026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6565" name="Object 5"/>
          <p:cNvGraphicFramePr>
            <a:graphicFrameLocks noGrp="1" noChangeAspect="1"/>
          </p:cNvGraphicFramePr>
          <p:nvPr>
            <p:ph/>
            <p:extLst>
              <p:ext uri="{D42A27DB-BD31-4B8C-83A1-F6EECF244321}">
                <p14:modId xmlns:p14="http://schemas.microsoft.com/office/powerpoint/2010/main" val="1055225707"/>
              </p:ext>
            </p:extLst>
          </p:nvPr>
        </p:nvGraphicFramePr>
        <p:xfrm>
          <a:off x="1403648" y="4552951"/>
          <a:ext cx="6768751" cy="8202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969" name="公式" r:id="rId3" imgW="2717640" imgH="444240" progId="Equation.3">
                  <p:embed/>
                </p:oleObj>
              </mc:Choice>
              <mc:Fallback>
                <p:oleObj name="公式" r:id="rId3" imgW="2717640" imgH="444240" progId="Equation.3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3648" y="4552951"/>
                        <a:ext cx="6768751" cy="820266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rgbClr val="008000"/>
                        </a:solidFill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24602243"/>
              </p:ext>
            </p:extLst>
          </p:nvPr>
        </p:nvGraphicFramePr>
        <p:xfrm>
          <a:off x="1376363" y="2270125"/>
          <a:ext cx="6745287" cy="877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970" name="公式" r:id="rId5" imgW="2171520" imgH="444240" progId="Equation.3">
                  <p:embed/>
                </p:oleObj>
              </mc:Choice>
              <mc:Fallback>
                <p:oleObj name="公式" r:id="rId5" imgW="2171520" imgH="44424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6363" y="2270125"/>
                        <a:ext cx="6745287" cy="877888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rgbClr val="002060"/>
                        </a:solidFill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矩形 2"/>
          <p:cNvSpPr/>
          <p:nvPr/>
        </p:nvSpPr>
        <p:spPr>
          <a:xfrm>
            <a:off x="3220224" y="3612742"/>
            <a:ext cx="2969083" cy="646331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lvl="0" algn="ctr">
              <a:lnSpc>
                <a:spcPct val="150000"/>
              </a:lnSpc>
              <a:spcAft>
                <a:spcPct val="100000"/>
              </a:spcAft>
            </a:pPr>
            <a:r>
              <a:rPr lang="zh-CN" altLang="en-US" b="1" dirty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实际液体</a:t>
            </a:r>
            <a:r>
              <a:rPr lang="zh-CN" altLang="en-US" b="1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伯努利方程</a:t>
            </a:r>
            <a:endParaRPr lang="zh-CN" altLang="en-US" b="1" dirty="0">
              <a:solidFill>
                <a:prstClr val="black"/>
              </a:solidFill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987824" y="1275879"/>
            <a:ext cx="2969083" cy="646331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lvl="0" algn="ctr">
              <a:lnSpc>
                <a:spcPct val="150000"/>
              </a:lnSpc>
              <a:spcAft>
                <a:spcPct val="100000"/>
              </a:spcAft>
            </a:pPr>
            <a:r>
              <a:rPr lang="zh-CN" altLang="en-US" b="1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理想液体伯努利方程</a:t>
            </a:r>
            <a:endParaRPr lang="zh-CN" altLang="en-US" b="1" dirty="0">
              <a:solidFill>
                <a:prstClr val="black"/>
              </a:solidFill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484900" y="5577780"/>
            <a:ext cx="3663164" cy="101566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zh-CN" sz="1200" b="1" dirty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实际</a:t>
            </a:r>
            <a:r>
              <a:rPr lang="zh-CN" altLang="zh-CN" sz="1200" b="1" dirty="0" smtClean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液体有</a:t>
            </a:r>
            <a:r>
              <a:rPr lang="zh-CN" altLang="en-US" sz="1200" b="1" dirty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粘性</a:t>
            </a:r>
            <a:r>
              <a:rPr lang="zh-CN" altLang="zh-CN" sz="1200" b="1" dirty="0">
                <a:latin typeface="楷体" pitchFamily="49" charset="-122"/>
                <a:ea typeface="楷体" pitchFamily="49" charset="-122"/>
              </a:rPr>
              <a:t>，在</a:t>
            </a:r>
            <a:r>
              <a:rPr lang="zh-CN" altLang="en-US" sz="1200" b="1" dirty="0">
                <a:latin typeface="楷体" pitchFamily="49" charset="-122"/>
                <a:ea typeface="楷体" pitchFamily="49" charset="-122"/>
              </a:rPr>
              <a:t>通</a:t>
            </a:r>
            <a:r>
              <a:rPr lang="zh-CN" altLang="zh-CN" sz="1200" b="1" dirty="0">
                <a:latin typeface="楷体" pitchFamily="49" charset="-122"/>
                <a:ea typeface="楷体" pitchFamily="49" charset="-122"/>
              </a:rPr>
              <a:t>流</a:t>
            </a:r>
            <a:r>
              <a:rPr lang="zh-CN" altLang="en-US" sz="1200" b="1" dirty="0">
                <a:latin typeface="楷体" pitchFamily="49" charset="-122"/>
                <a:ea typeface="楷体" pitchFamily="49" charset="-122"/>
              </a:rPr>
              <a:t>截</a:t>
            </a:r>
            <a:r>
              <a:rPr lang="zh-CN" altLang="zh-CN" sz="1200" b="1" dirty="0">
                <a:latin typeface="楷体" pitchFamily="49" charset="-122"/>
                <a:ea typeface="楷体" pitchFamily="49" charset="-122"/>
              </a:rPr>
              <a:t>面上各点的速度是不同的，所以方程中</a:t>
            </a:r>
            <a:r>
              <a:rPr lang="zh-CN" altLang="en-US" sz="1200" b="1" dirty="0">
                <a:latin typeface="楷体" pitchFamily="49" charset="-122"/>
                <a:ea typeface="楷体" pitchFamily="49" charset="-122"/>
              </a:rPr>
              <a:t>动能</a:t>
            </a:r>
            <a:r>
              <a:rPr lang="zh-CN" altLang="zh-CN" sz="1200" b="1" dirty="0">
                <a:latin typeface="楷体" pitchFamily="49" charset="-122"/>
                <a:ea typeface="楷体" pitchFamily="49" charset="-122"/>
              </a:rPr>
              <a:t>这一项要进行修正</a:t>
            </a:r>
            <a:r>
              <a:rPr lang="zh-CN" altLang="zh-CN" sz="1200" b="1" dirty="0" smtClean="0">
                <a:latin typeface="楷体" pitchFamily="49" charset="-122"/>
                <a:ea typeface="楷体" pitchFamily="49" charset="-122"/>
              </a:rPr>
              <a:t>，</a:t>
            </a:r>
            <a:r>
              <a:rPr lang="zh-CN" altLang="zh-CN" sz="1200" b="1" dirty="0">
                <a:latin typeface="楷体" pitchFamily="49" charset="-122"/>
                <a:ea typeface="楷体" pitchFamily="49" charset="-122"/>
              </a:rPr>
              <a:t>动能</a:t>
            </a:r>
            <a:r>
              <a:rPr lang="zh-CN" altLang="zh-CN" sz="1200" b="1" dirty="0" smtClean="0">
                <a:latin typeface="楷体" pitchFamily="49" charset="-122"/>
                <a:ea typeface="楷体" pitchFamily="49" charset="-122"/>
              </a:rPr>
              <a:t>修正</a:t>
            </a:r>
            <a:r>
              <a:rPr lang="zh-CN" altLang="zh-CN" sz="1200" b="1" dirty="0">
                <a:latin typeface="楷体" pitchFamily="49" charset="-122"/>
                <a:ea typeface="楷体" pitchFamily="49" charset="-122"/>
              </a:rPr>
              <a:t>系数为</a:t>
            </a:r>
            <a:r>
              <a:rPr lang="en-US" altLang="zh-CN" sz="1200" b="1" i="1" dirty="0" smtClean="0">
                <a:latin typeface="楷体" pitchFamily="49" charset="-122"/>
                <a:ea typeface="楷体" pitchFamily="49" charset="-122"/>
              </a:rPr>
              <a:t>a</a:t>
            </a:r>
            <a:r>
              <a:rPr lang="zh-CN" altLang="en-US" sz="1200" b="1" dirty="0" smtClean="0">
                <a:latin typeface="楷体" pitchFamily="49" charset="-122"/>
                <a:ea typeface="楷体" pitchFamily="49" charset="-122"/>
              </a:rPr>
              <a:t>。</a:t>
            </a:r>
            <a:r>
              <a:rPr lang="zh-CN" altLang="en-US" sz="1200" b="1" dirty="0">
                <a:latin typeface="楷体" pitchFamily="49" charset="-122"/>
                <a:ea typeface="楷体" pitchFamily="49" charset="-122"/>
              </a:rPr>
              <a:t>液体</a:t>
            </a:r>
            <a:r>
              <a:rPr lang="zh-CN" altLang="zh-CN" sz="1200" b="1" dirty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层流</a:t>
            </a:r>
            <a:r>
              <a:rPr lang="zh-CN" altLang="zh-CN" sz="1200" b="1" dirty="0">
                <a:latin typeface="楷体" pitchFamily="49" charset="-122"/>
                <a:ea typeface="楷体" pitchFamily="49" charset="-122"/>
              </a:rPr>
              <a:t>流动时</a:t>
            </a:r>
            <a:r>
              <a:rPr lang="zh-CN" altLang="en-US" sz="1200" b="1" dirty="0">
                <a:latin typeface="楷体" pitchFamily="49" charset="-122"/>
                <a:ea typeface="楷体" pitchFamily="49" charset="-122"/>
              </a:rPr>
              <a:t>，动能修正系数</a:t>
            </a:r>
            <a:r>
              <a:rPr lang="en-US" altLang="zh-CN" sz="1200" b="1" i="1" dirty="0">
                <a:latin typeface="楷体" pitchFamily="49" charset="-122"/>
                <a:ea typeface="楷体" pitchFamily="49" charset="-122"/>
              </a:rPr>
              <a:t>a </a:t>
            </a:r>
            <a:r>
              <a:rPr lang="en-US" altLang="zh-CN" sz="1200" b="1" dirty="0">
                <a:latin typeface="楷体" pitchFamily="49" charset="-122"/>
                <a:ea typeface="楷体" pitchFamily="49" charset="-122"/>
              </a:rPr>
              <a:t>= 2</a:t>
            </a:r>
            <a:r>
              <a:rPr lang="zh-CN" altLang="zh-CN" sz="1200" b="1" dirty="0" smtClean="0">
                <a:latin typeface="楷体" pitchFamily="49" charset="-122"/>
                <a:ea typeface="楷体" pitchFamily="49" charset="-122"/>
              </a:rPr>
              <a:t>，</a:t>
            </a:r>
            <a:r>
              <a:rPr lang="zh-CN" altLang="en-US" sz="1200" b="1" dirty="0" smtClean="0">
                <a:latin typeface="楷体" pitchFamily="49" charset="-122"/>
                <a:ea typeface="楷体" pitchFamily="49" charset="-122"/>
              </a:rPr>
              <a:t>液体</a:t>
            </a:r>
            <a:r>
              <a:rPr lang="zh-CN" altLang="en-US" sz="1200" b="1" dirty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湍</a:t>
            </a:r>
            <a:r>
              <a:rPr lang="zh-CN" altLang="zh-CN" sz="1200" b="1" dirty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流</a:t>
            </a:r>
            <a:r>
              <a:rPr lang="zh-CN" altLang="zh-CN" sz="1200" b="1" dirty="0">
                <a:latin typeface="楷体" pitchFamily="49" charset="-122"/>
                <a:ea typeface="楷体" pitchFamily="49" charset="-122"/>
              </a:rPr>
              <a:t>流动时，</a:t>
            </a:r>
            <a:r>
              <a:rPr lang="zh-CN" altLang="en-US" sz="1200" b="1" dirty="0">
                <a:latin typeface="楷体" pitchFamily="49" charset="-122"/>
                <a:ea typeface="楷体" pitchFamily="49" charset="-122"/>
              </a:rPr>
              <a:t>动能修正系数</a:t>
            </a:r>
            <a:r>
              <a:rPr lang="en-US" altLang="zh-CN" sz="1200" b="1" i="1" dirty="0">
                <a:latin typeface="楷体" pitchFamily="49" charset="-122"/>
                <a:ea typeface="楷体" pitchFamily="49" charset="-122"/>
              </a:rPr>
              <a:t>a </a:t>
            </a:r>
            <a:r>
              <a:rPr lang="en-US" altLang="zh-CN" sz="1200" b="1" dirty="0">
                <a:latin typeface="楷体" pitchFamily="49" charset="-122"/>
                <a:ea typeface="楷体" pitchFamily="49" charset="-122"/>
              </a:rPr>
              <a:t>= </a:t>
            </a:r>
            <a:r>
              <a:rPr lang="en-US" altLang="zh-CN" sz="1200" b="1" dirty="0" smtClean="0">
                <a:latin typeface="楷体" pitchFamily="49" charset="-122"/>
                <a:ea typeface="楷体" pitchFamily="49" charset="-122"/>
              </a:rPr>
              <a:t>1</a:t>
            </a:r>
            <a:r>
              <a:rPr lang="zh-CN" altLang="en-US" sz="1200" b="1" dirty="0" smtClean="0">
                <a:latin typeface="楷体" pitchFamily="49" charset="-122"/>
                <a:ea typeface="楷体" pitchFamily="49" charset="-122"/>
              </a:rPr>
              <a:t>。</a:t>
            </a:r>
            <a:endParaRPr lang="zh-CN" altLang="en-US" sz="1200" dirty="0"/>
          </a:p>
        </p:txBody>
      </p:sp>
      <p:sp>
        <p:nvSpPr>
          <p:cNvPr id="6" name="矩形 5"/>
          <p:cNvSpPr/>
          <p:nvPr/>
        </p:nvSpPr>
        <p:spPr>
          <a:xfrm>
            <a:off x="6189307" y="5555455"/>
            <a:ext cx="1944216" cy="83099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0"/>
              </a:spcBef>
            </a:pPr>
            <a:r>
              <a:rPr lang="zh-CN" altLang="en-US" sz="1200" b="1" dirty="0" smtClean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实际</a:t>
            </a:r>
            <a:r>
              <a:rPr lang="zh-CN" altLang="zh-CN" sz="1200" b="1" dirty="0" smtClean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液体</a:t>
            </a:r>
            <a:r>
              <a:rPr lang="zh-CN" altLang="zh-CN" sz="1200" b="1" dirty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有</a:t>
            </a:r>
            <a:r>
              <a:rPr lang="zh-CN" altLang="en-US" sz="1200" b="1" dirty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粘性</a:t>
            </a:r>
            <a:r>
              <a:rPr lang="zh-CN" altLang="zh-CN" sz="1200" b="1" dirty="0">
                <a:latin typeface="楷体" pitchFamily="49" charset="-122"/>
                <a:ea typeface="楷体" pitchFamily="49" charset="-122"/>
              </a:rPr>
              <a:t>，会产生内摩擦力，</a:t>
            </a:r>
            <a:r>
              <a:rPr lang="zh-CN" altLang="en-US" sz="1200" b="1" dirty="0">
                <a:latin typeface="楷体" pitchFamily="49" charset="-122"/>
                <a:ea typeface="楷体" pitchFamily="49" charset="-122"/>
              </a:rPr>
              <a:t>发热做功，</a:t>
            </a:r>
            <a:r>
              <a:rPr lang="zh-CN" altLang="zh-CN" sz="1200" b="1" dirty="0">
                <a:latin typeface="楷体" pitchFamily="49" charset="-122"/>
                <a:ea typeface="楷体" pitchFamily="49" charset="-122"/>
              </a:rPr>
              <a:t>因</a:t>
            </a:r>
            <a:r>
              <a:rPr lang="zh-CN" altLang="en-US" sz="1200" b="1" dirty="0">
                <a:latin typeface="楷体" pitchFamily="49" charset="-122"/>
                <a:ea typeface="楷体" pitchFamily="49" charset="-122"/>
              </a:rPr>
              <a:t>粘性摩擦而产生</a:t>
            </a:r>
            <a:r>
              <a:rPr lang="zh-CN" altLang="zh-CN" sz="1200" b="1" dirty="0">
                <a:latin typeface="楷体" pitchFamily="49" charset="-122"/>
                <a:ea typeface="楷体" pitchFamily="49" charset="-122"/>
              </a:rPr>
              <a:t>能量损失</a:t>
            </a:r>
            <a:r>
              <a:rPr lang="zh-CN" altLang="en-US" sz="1200" b="1" dirty="0">
                <a:latin typeface="楷体" pitchFamily="49" charset="-122"/>
                <a:ea typeface="楷体" pitchFamily="49" charset="-122"/>
              </a:rPr>
              <a:t>，需修正加一项能量损耗</a:t>
            </a:r>
            <a:r>
              <a:rPr lang="zh-CN" altLang="zh-CN" sz="1200" b="1" dirty="0">
                <a:latin typeface="楷体" pitchFamily="49" charset="-122"/>
                <a:ea typeface="楷体" pitchFamily="49" charset="-122"/>
              </a:rPr>
              <a:t>。</a:t>
            </a:r>
            <a:endParaRPr lang="zh-CN" altLang="en-US" sz="1200" b="1" dirty="0">
              <a:latin typeface="楷体" pitchFamily="49" charset="-122"/>
              <a:ea typeface="楷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78889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4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351151"/>
            <a:ext cx="4958570" cy="3578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矩形 9"/>
          <p:cNvSpPr/>
          <p:nvPr/>
        </p:nvSpPr>
        <p:spPr>
          <a:xfrm>
            <a:off x="4355976" y="5733256"/>
            <a:ext cx="4176464" cy="89854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en-US" sz="2000" b="1" dirty="0" smtClean="0">
                <a:latin typeface="楷体" pitchFamily="49" charset="-122"/>
                <a:ea typeface="楷体" pitchFamily="49" charset="-122"/>
              </a:rPr>
              <a:t>    文丘里流量计在测量实际液体时，可事先通过实验来标定</a:t>
            </a:r>
            <a:r>
              <a:rPr lang="en-US" altLang="zh-CN" sz="2000" b="1" dirty="0" smtClean="0">
                <a:latin typeface="楷体" pitchFamily="49" charset="-122"/>
                <a:ea typeface="楷体" pitchFamily="49" charset="-122"/>
              </a:rPr>
              <a:t>K</a:t>
            </a:r>
            <a:r>
              <a:rPr lang="zh-CN" altLang="en-US" sz="2000" b="1" dirty="0" smtClean="0">
                <a:latin typeface="楷体" pitchFamily="49" charset="-122"/>
                <a:ea typeface="楷体" pitchFamily="49" charset="-122"/>
              </a:rPr>
              <a:t>系数。</a:t>
            </a:r>
            <a:endParaRPr lang="zh-CN" altLang="en-US" b="1" dirty="0"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615987" y="4777697"/>
            <a:ext cx="1348446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US" altLang="zh-CN" b="1" dirty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q </a:t>
            </a:r>
            <a:r>
              <a:rPr lang="en-US" altLang="zh-CN" b="1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= </a:t>
            </a:r>
            <a:r>
              <a:rPr lang="en-US" altLang="zh-CN" b="1" dirty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kh</a:t>
            </a:r>
            <a:r>
              <a:rPr lang="en-US" altLang="zh-CN" sz="1800" b="1" baseline="30000" dirty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1/2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107392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49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678" y="2220007"/>
            <a:ext cx="3291210" cy="2577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矩形 3"/>
          <p:cNvSpPr/>
          <p:nvPr/>
        </p:nvSpPr>
        <p:spPr>
          <a:xfrm>
            <a:off x="0" y="0"/>
            <a:ext cx="9144000" cy="147732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b="1" dirty="0" smtClean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    例</a:t>
            </a:r>
            <a:r>
              <a:rPr lang="en-US" altLang="zh-CN" b="1" dirty="0" smtClean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5</a:t>
            </a:r>
            <a:r>
              <a:rPr lang="zh-CN" altLang="en-US" b="1" dirty="0" smtClean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、</a:t>
            </a:r>
            <a:r>
              <a:rPr lang="zh-CN" altLang="en-US" b="1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水箱</a:t>
            </a:r>
            <a:r>
              <a:rPr lang="zh-CN" altLang="en-US" b="1" dirty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自由液面</a:t>
            </a:r>
            <a:r>
              <a:rPr lang="en-US" altLang="zh-CN" b="1" dirty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1-1</a:t>
            </a:r>
            <a:r>
              <a:rPr lang="zh-CN" altLang="en-US" b="1" dirty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与小孔</a:t>
            </a:r>
            <a:r>
              <a:rPr lang="en-US" altLang="zh-CN" b="1" dirty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2-2</a:t>
            </a:r>
            <a:r>
              <a:rPr lang="zh-CN" altLang="en-US" b="1" dirty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的压力分别是</a:t>
            </a:r>
            <a:r>
              <a:rPr lang="en-US" altLang="zh-CN" b="1" dirty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P</a:t>
            </a:r>
            <a:r>
              <a:rPr lang="en-US" altLang="zh-CN" b="1" baseline="-25000" dirty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1</a:t>
            </a:r>
            <a:r>
              <a:rPr lang="zh-CN" altLang="en-US" b="1" dirty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和</a:t>
            </a:r>
            <a:r>
              <a:rPr lang="en-US" altLang="zh-CN" b="1" dirty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P</a:t>
            </a:r>
            <a:r>
              <a:rPr lang="en-US" altLang="zh-CN" b="1" baseline="-25000" dirty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2</a:t>
            </a:r>
            <a:r>
              <a:rPr lang="en-US" altLang="zh-CN" b="1" dirty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。</a:t>
            </a:r>
            <a:r>
              <a:rPr lang="zh-CN" altLang="en-US" b="1" dirty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小孔中心到水箱自由液面的距离为</a:t>
            </a:r>
            <a:r>
              <a:rPr lang="en-US" altLang="zh-CN" b="1" dirty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h</a:t>
            </a:r>
            <a:r>
              <a:rPr lang="zh-CN" altLang="en-US" b="1" dirty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，且</a:t>
            </a:r>
            <a:r>
              <a:rPr lang="en-US" altLang="zh-CN" b="1" dirty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h</a:t>
            </a:r>
            <a:r>
              <a:rPr lang="zh-CN" altLang="en-US" b="1" dirty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基本不变</a:t>
            </a:r>
            <a:r>
              <a:rPr lang="zh-CN" altLang="en-US" b="1" dirty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，若</a:t>
            </a:r>
            <a:r>
              <a:rPr lang="zh-CN" altLang="en-US" b="1" dirty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不计损失</a:t>
            </a:r>
            <a:r>
              <a:rPr lang="zh-CN" altLang="en-US" b="1" dirty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，求水从小孔流出的速度。</a:t>
            </a:r>
            <a:endParaRPr lang="zh-CN" altLang="en-US" dirty="0"/>
          </a:p>
        </p:txBody>
      </p:sp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76593747"/>
              </p:ext>
            </p:extLst>
          </p:nvPr>
        </p:nvGraphicFramePr>
        <p:xfrm>
          <a:off x="4603082" y="5733256"/>
          <a:ext cx="3744838" cy="9434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7081" name="公式" r:id="rId4" imgW="1828800" imgH="438285" progId="Equation.3">
                  <p:embed/>
                </p:oleObj>
              </mc:Choice>
              <mc:Fallback>
                <p:oleObj name="公式" r:id="rId4" imgW="1828800" imgH="438285" progId="Equation.3">
                  <p:embed/>
                  <p:pic>
                    <p:nvPicPr>
                      <p:cNvPr id="0" name="对象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03082" y="5733256"/>
                        <a:ext cx="3744838" cy="943468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rgbClr val="008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矩形 5"/>
          <p:cNvSpPr/>
          <p:nvPr/>
        </p:nvSpPr>
        <p:spPr>
          <a:xfrm>
            <a:off x="4214211" y="1947604"/>
            <a:ext cx="4392488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b="1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分析：</a:t>
            </a:r>
            <a:endParaRPr lang="en-US" altLang="zh-CN" b="1" dirty="0" smtClean="0">
              <a:solidFill>
                <a:prstClr val="black"/>
              </a:solidFill>
              <a:latin typeface="楷体" pitchFamily="49" charset="-122"/>
              <a:ea typeface="楷体" pitchFamily="49" charset="-122"/>
            </a:endParaRPr>
          </a:p>
          <a:p>
            <a:pPr>
              <a:lnSpc>
                <a:spcPct val="125000"/>
              </a:lnSpc>
            </a:pPr>
            <a:r>
              <a:rPr lang="en-US" altLang="zh-CN" b="1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1</a:t>
            </a:r>
            <a:r>
              <a:rPr lang="zh-CN" altLang="en-US" b="1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、水箱</a:t>
            </a:r>
            <a:r>
              <a:rPr lang="zh-CN" altLang="en-US" b="1" dirty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自由液面</a:t>
            </a:r>
            <a:r>
              <a:rPr lang="en-US" altLang="zh-CN" b="1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1-1</a:t>
            </a:r>
            <a:r>
              <a:rPr lang="zh-CN" altLang="en-US" b="1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：</a:t>
            </a:r>
            <a:endParaRPr lang="en-US" altLang="zh-CN" b="1" dirty="0" smtClean="0">
              <a:solidFill>
                <a:prstClr val="black"/>
              </a:solidFill>
              <a:latin typeface="楷体" pitchFamily="49" charset="-122"/>
              <a:ea typeface="楷体" pitchFamily="49" charset="-122"/>
            </a:endParaRPr>
          </a:p>
          <a:p>
            <a:pPr>
              <a:lnSpc>
                <a:spcPct val="125000"/>
              </a:lnSpc>
            </a:pPr>
            <a:r>
              <a:rPr lang="en-US" altLang="zh-CN" b="1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    P</a:t>
            </a:r>
            <a:r>
              <a:rPr lang="en-US" altLang="zh-CN" b="1" baseline="-25000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1</a:t>
            </a:r>
            <a:r>
              <a:rPr lang="en-US" altLang="zh-CN" b="1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=P</a:t>
            </a:r>
            <a:r>
              <a:rPr lang="en-US" altLang="zh-CN" b="1" baseline="-25000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a</a:t>
            </a:r>
            <a:r>
              <a:rPr lang="zh-CN" altLang="en-US" b="1" dirty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，</a:t>
            </a:r>
            <a:r>
              <a:rPr lang="en-US" altLang="zh-CN" b="1" dirty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V</a:t>
            </a:r>
            <a:r>
              <a:rPr lang="en-US" altLang="zh-CN" b="1" baseline="-25000" dirty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1</a:t>
            </a:r>
            <a:r>
              <a:rPr lang="en-US" altLang="zh-CN" b="1" dirty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≈0</a:t>
            </a:r>
            <a:r>
              <a:rPr lang="zh-CN" altLang="en-US" b="1" dirty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，</a:t>
            </a:r>
            <a:r>
              <a:rPr lang="en-US" altLang="zh-CN" b="1" dirty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h</a:t>
            </a:r>
            <a:r>
              <a:rPr lang="en-US" altLang="zh-CN" b="1" baseline="-25000" dirty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1</a:t>
            </a:r>
            <a:r>
              <a:rPr lang="en-US" altLang="zh-CN" b="1" dirty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= </a:t>
            </a:r>
            <a:r>
              <a:rPr lang="en-US" altLang="zh-CN" b="1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h</a:t>
            </a:r>
          </a:p>
          <a:p>
            <a:pPr>
              <a:lnSpc>
                <a:spcPct val="125000"/>
              </a:lnSpc>
            </a:pPr>
            <a:endParaRPr lang="en-US" altLang="zh-CN" b="1" dirty="0" smtClean="0">
              <a:solidFill>
                <a:prstClr val="black"/>
              </a:solidFill>
              <a:latin typeface="楷体" pitchFamily="49" charset="-122"/>
              <a:ea typeface="楷体" pitchFamily="49" charset="-122"/>
            </a:endParaRPr>
          </a:p>
          <a:p>
            <a:pPr>
              <a:lnSpc>
                <a:spcPct val="125000"/>
              </a:lnSpc>
            </a:pPr>
            <a:r>
              <a:rPr lang="en-US" altLang="zh-CN" b="1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2</a:t>
            </a:r>
            <a:r>
              <a:rPr lang="zh-CN" altLang="en-US" b="1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、小孔</a:t>
            </a:r>
            <a:r>
              <a:rPr lang="en-US" altLang="zh-CN" b="1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2-2</a:t>
            </a:r>
          </a:p>
          <a:p>
            <a:pPr>
              <a:lnSpc>
                <a:spcPct val="125000"/>
              </a:lnSpc>
            </a:pPr>
            <a:r>
              <a:rPr lang="en-US" altLang="zh-CN" b="1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    P</a:t>
            </a:r>
            <a:r>
              <a:rPr lang="en-US" altLang="zh-CN" b="1" baseline="-25000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2 </a:t>
            </a:r>
            <a:r>
              <a:rPr lang="en-US" altLang="zh-CN" b="1" dirty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= P</a:t>
            </a:r>
            <a:r>
              <a:rPr lang="en-US" altLang="zh-CN" b="1" baseline="-25000" dirty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a</a:t>
            </a:r>
            <a:r>
              <a:rPr lang="zh-CN" altLang="en-US" b="1" dirty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，</a:t>
            </a:r>
            <a:r>
              <a:rPr lang="en-US" altLang="zh-CN" b="1" dirty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h</a:t>
            </a:r>
            <a:r>
              <a:rPr lang="en-US" altLang="zh-CN" b="1" baseline="-25000" dirty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2</a:t>
            </a:r>
            <a:r>
              <a:rPr lang="en-US" altLang="zh-CN" b="1" dirty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= 0</a:t>
            </a:r>
            <a:r>
              <a:rPr lang="zh-CN" altLang="en-US" b="1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，</a:t>
            </a:r>
            <a:endParaRPr lang="en-US" altLang="zh-CN" b="1" dirty="0" smtClean="0">
              <a:solidFill>
                <a:prstClr val="black"/>
              </a:solidFill>
              <a:latin typeface="楷体" pitchFamily="49" charset="-122"/>
              <a:ea typeface="楷体" pitchFamily="49" charset="-122"/>
            </a:endParaRPr>
          </a:p>
          <a:p>
            <a:pPr>
              <a:lnSpc>
                <a:spcPct val="125000"/>
              </a:lnSpc>
            </a:pPr>
            <a:r>
              <a:rPr lang="en-US" altLang="zh-CN" b="1" dirty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 </a:t>
            </a:r>
            <a:r>
              <a:rPr lang="en-US" altLang="zh-CN" b="1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   V</a:t>
            </a:r>
            <a:r>
              <a:rPr lang="en-US" altLang="zh-CN" b="1" baseline="-25000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2 </a:t>
            </a:r>
            <a:r>
              <a:rPr lang="en-US" altLang="zh-CN" b="1" dirty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≈ ?</a:t>
            </a:r>
          </a:p>
          <a:p>
            <a:pPr>
              <a:lnSpc>
                <a:spcPct val="125000"/>
              </a:lnSpc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53787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49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175" y="2330215"/>
            <a:ext cx="3291210" cy="2577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矩形 1"/>
          <p:cNvSpPr/>
          <p:nvPr/>
        </p:nvSpPr>
        <p:spPr>
          <a:xfrm>
            <a:off x="3616385" y="1306343"/>
            <a:ext cx="4969712" cy="46166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zh-CN" b="1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1-1</a:t>
            </a:r>
            <a:r>
              <a:rPr lang="zh-CN" altLang="en-US" b="1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截面：</a:t>
            </a:r>
            <a:r>
              <a:rPr lang="en-US" altLang="zh-CN" b="1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P</a:t>
            </a:r>
            <a:r>
              <a:rPr lang="en-US" altLang="zh-CN" b="1" baseline="-25000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1</a:t>
            </a:r>
            <a:r>
              <a:rPr lang="en-US" altLang="zh-CN" b="1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=P</a:t>
            </a:r>
            <a:r>
              <a:rPr lang="en-US" altLang="zh-CN" b="1" baseline="-25000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a</a:t>
            </a:r>
            <a:r>
              <a:rPr lang="zh-CN" altLang="en-US" b="1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，</a:t>
            </a:r>
            <a:r>
              <a:rPr lang="en-US" altLang="zh-CN" b="1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V</a:t>
            </a:r>
            <a:r>
              <a:rPr lang="en-US" altLang="zh-CN" b="1" baseline="-25000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1</a:t>
            </a:r>
            <a:r>
              <a:rPr lang="en-US" altLang="zh-CN" b="1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≈0</a:t>
            </a:r>
            <a:r>
              <a:rPr lang="zh-CN" altLang="en-US" b="1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，</a:t>
            </a:r>
            <a:r>
              <a:rPr lang="en-US" altLang="zh-CN" b="1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h</a:t>
            </a:r>
            <a:r>
              <a:rPr lang="en-US" altLang="zh-CN" b="1" baseline="-25000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1</a:t>
            </a:r>
            <a:r>
              <a:rPr lang="en-US" altLang="zh-CN" b="1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= h</a:t>
            </a:r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3616385" y="1868550"/>
            <a:ext cx="5006801" cy="46166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CN" b="1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2-2</a:t>
            </a:r>
            <a:r>
              <a:rPr lang="zh-CN" altLang="en-US" b="1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截面：</a:t>
            </a:r>
            <a:r>
              <a:rPr lang="en-US" altLang="zh-CN" b="1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P</a:t>
            </a:r>
            <a:r>
              <a:rPr lang="en-US" altLang="zh-CN" b="1" baseline="-25000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2 </a:t>
            </a:r>
            <a:r>
              <a:rPr lang="en-US" altLang="zh-CN" b="1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= P</a:t>
            </a:r>
            <a:r>
              <a:rPr lang="en-US" altLang="zh-CN" b="1" baseline="-25000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a</a:t>
            </a:r>
            <a:r>
              <a:rPr lang="zh-CN" altLang="en-US" b="1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，</a:t>
            </a:r>
            <a:r>
              <a:rPr lang="en-US" altLang="zh-CN" b="1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h</a:t>
            </a:r>
            <a:r>
              <a:rPr lang="en-US" altLang="zh-CN" b="1" baseline="-25000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2</a:t>
            </a:r>
            <a:r>
              <a:rPr lang="en-US" altLang="zh-CN" b="1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= 0</a:t>
            </a:r>
            <a:r>
              <a:rPr lang="zh-CN" altLang="en-US" b="1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，</a:t>
            </a:r>
            <a:r>
              <a:rPr lang="en-US" altLang="zh-CN" b="1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V</a:t>
            </a:r>
            <a:r>
              <a:rPr lang="en-US" altLang="zh-CN" b="1" baseline="-25000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2 </a:t>
            </a:r>
            <a:r>
              <a:rPr lang="en-US" altLang="zh-CN" b="1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≈ ?</a:t>
            </a:r>
          </a:p>
        </p:txBody>
      </p:sp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44004734"/>
              </p:ext>
            </p:extLst>
          </p:nvPr>
        </p:nvGraphicFramePr>
        <p:xfrm>
          <a:off x="4194869" y="2442139"/>
          <a:ext cx="3744838" cy="9434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460" name="公式" r:id="rId4" imgW="1828800" imgH="438285" progId="Equation.3">
                  <p:embed/>
                </p:oleObj>
              </mc:Choice>
              <mc:Fallback>
                <p:oleObj name="公式" r:id="rId4" imgW="1828800" imgH="438285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94869" y="2442139"/>
                        <a:ext cx="3744838" cy="943468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rgbClr val="008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矩形 12"/>
          <p:cNvSpPr/>
          <p:nvPr/>
        </p:nvSpPr>
        <p:spPr>
          <a:xfrm>
            <a:off x="4212086" y="4835579"/>
            <a:ext cx="2526499" cy="52322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CN" sz="2800" b="1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V</a:t>
            </a:r>
            <a:r>
              <a:rPr lang="en-US" altLang="zh-CN" sz="2800" b="1" baseline="-25000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2</a:t>
            </a:r>
            <a:r>
              <a:rPr lang="en-US" altLang="zh-CN" sz="2800" b="1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=</a:t>
            </a:r>
            <a:r>
              <a:rPr lang="en-US" altLang="zh-CN" sz="2800" b="1" dirty="0" smtClean="0">
                <a:solidFill>
                  <a:prstClr val="black"/>
                </a:solidFill>
                <a:latin typeface="宋体"/>
                <a:ea typeface="宋体"/>
              </a:rPr>
              <a:t> </a:t>
            </a:r>
            <a:r>
              <a:rPr lang="en-US" altLang="zh-CN" sz="2800" b="1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(2gh)</a:t>
            </a:r>
            <a:r>
              <a:rPr lang="en-US" altLang="zh-CN" sz="2800" b="1" baseline="30000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 1/2</a:t>
            </a:r>
            <a:endParaRPr lang="zh-CN" altLang="en-US" sz="2800" baseline="30000" dirty="0"/>
          </a:p>
        </p:txBody>
      </p:sp>
      <p:pic>
        <p:nvPicPr>
          <p:cNvPr id="127017" name="Picture 41" descr="C:\Users\wangqiang\Desktop\QQ截图20150906172701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5805264"/>
            <a:ext cx="7157870" cy="90872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pic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10939170"/>
              </p:ext>
            </p:extLst>
          </p:nvPr>
        </p:nvGraphicFramePr>
        <p:xfrm>
          <a:off x="4194869" y="3557683"/>
          <a:ext cx="3286116" cy="9836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461" name="公式" r:id="rId7" imgW="1434960" imgH="444240" progId="Equation.3">
                  <p:embed/>
                </p:oleObj>
              </mc:Choice>
              <mc:Fallback>
                <p:oleObj name="公式" r:id="rId7" imgW="1434960" imgH="4442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94869" y="3557683"/>
                        <a:ext cx="3286116" cy="983679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008000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51243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06780306"/>
              </p:ext>
            </p:extLst>
          </p:nvPr>
        </p:nvGraphicFramePr>
        <p:xfrm>
          <a:off x="251520" y="4072821"/>
          <a:ext cx="3312096" cy="6997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327" name="公式" r:id="rId3" imgW="2184120" imgH="444240" progId="Equation.3">
                  <p:embed/>
                </p:oleObj>
              </mc:Choice>
              <mc:Fallback>
                <p:oleObj name="公式" r:id="rId3" imgW="2184120" imgH="4442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520" y="4072821"/>
                        <a:ext cx="3312096" cy="699739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>
                        <a:solidFill>
                          <a:srgbClr val="008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Picture 6" descr="Image013"/>
          <p:cNvPicPr>
            <a:picLocks noChangeAspect="1" noChangeArrowheads="1"/>
          </p:cNvPicPr>
          <p:nvPr/>
        </p:nvPicPr>
        <p:blipFill>
          <a:blip r:embed="rId5">
            <a:lum contras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3266"/>
            <a:ext cx="4680520" cy="3706857"/>
          </a:xfrm>
          <a:prstGeom prst="rect">
            <a:avLst/>
          </a:prstGeom>
          <a:solidFill>
            <a:schemeClr val="accent2"/>
          </a:solidFill>
          <a:extLst/>
        </p:spPr>
      </p:pic>
      <p:sp>
        <p:nvSpPr>
          <p:cNvPr id="14" name="矩形 13"/>
          <p:cNvSpPr/>
          <p:nvPr/>
        </p:nvSpPr>
        <p:spPr>
          <a:xfrm>
            <a:off x="4758590" y="3838182"/>
            <a:ext cx="3138764" cy="83099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CN" b="1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2-2</a:t>
            </a:r>
            <a:r>
              <a:rPr lang="zh-CN" altLang="en-US" b="1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截面</a:t>
            </a:r>
            <a:r>
              <a:rPr lang="en-US" altLang="zh-CN" b="1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:</a:t>
            </a:r>
          </a:p>
          <a:p>
            <a:r>
              <a:rPr lang="en-US" altLang="zh-CN" b="1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P</a:t>
            </a:r>
            <a:r>
              <a:rPr lang="en-US" altLang="zh-CN" b="1" baseline="-25000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2</a:t>
            </a:r>
            <a:r>
              <a:rPr lang="en-US" altLang="zh-CN" b="1" dirty="0" smtClean="0">
                <a:solidFill>
                  <a:prstClr val="black"/>
                </a:solidFill>
                <a:latin typeface="宋体"/>
                <a:ea typeface="宋体"/>
              </a:rPr>
              <a:t>≠</a:t>
            </a:r>
            <a:r>
              <a:rPr lang="en-US" altLang="zh-CN" b="1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P</a:t>
            </a:r>
            <a:r>
              <a:rPr lang="en-US" altLang="zh-CN" b="1" baseline="-25000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a</a:t>
            </a:r>
            <a:r>
              <a:rPr lang="zh-CN" altLang="en-US" b="1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，</a:t>
            </a:r>
            <a:r>
              <a:rPr lang="en-US" altLang="zh-CN" b="1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V</a:t>
            </a:r>
            <a:r>
              <a:rPr lang="en-US" altLang="zh-CN" b="1" baseline="-25000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2 </a:t>
            </a:r>
            <a:r>
              <a:rPr lang="en-US" altLang="zh-CN" b="1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≈?</a:t>
            </a:r>
            <a:r>
              <a:rPr lang="zh-CN" altLang="en-US" b="1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，</a:t>
            </a:r>
            <a:r>
              <a:rPr lang="en-US" altLang="zh-CN" b="1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h</a:t>
            </a:r>
            <a:r>
              <a:rPr lang="en-US" altLang="zh-CN" b="1" baseline="-25000" dirty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2</a:t>
            </a:r>
            <a:r>
              <a:rPr lang="en-US" altLang="zh-CN" b="1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=0</a:t>
            </a:r>
            <a:endParaRPr lang="zh-CN" altLang="en-US" sz="1200" dirty="0"/>
          </a:p>
        </p:txBody>
      </p:sp>
      <p:sp>
        <p:nvSpPr>
          <p:cNvPr id="16" name="矩形 15"/>
          <p:cNvSpPr/>
          <p:nvPr/>
        </p:nvSpPr>
        <p:spPr>
          <a:xfrm>
            <a:off x="4707928" y="0"/>
            <a:ext cx="4436071" cy="83099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CN" b="1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0-0</a:t>
            </a:r>
            <a:r>
              <a:rPr lang="zh-CN" altLang="en-US" b="1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截面</a:t>
            </a:r>
            <a:r>
              <a:rPr lang="en-US" altLang="zh-CN" b="1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:</a:t>
            </a:r>
          </a:p>
          <a:p>
            <a:r>
              <a:rPr lang="en-US" altLang="zh-CN" b="1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P</a:t>
            </a:r>
            <a:r>
              <a:rPr lang="en-US" altLang="zh-CN" b="1" baseline="-25000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0</a:t>
            </a:r>
            <a:r>
              <a:rPr lang="en-US" altLang="zh-CN" b="1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=P</a:t>
            </a:r>
            <a:r>
              <a:rPr lang="en-US" altLang="zh-CN" b="1" baseline="-25000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a</a:t>
            </a:r>
            <a:r>
              <a:rPr lang="zh-CN" altLang="en-US" b="1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，</a:t>
            </a:r>
            <a:r>
              <a:rPr lang="en-US" altLang="zh-CN" b="1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V</a:t>
            </a:r>
            <a:r>
              <a:rPr lang="en-US" altLang="zh-CN" b="1" baseline="-25000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0</a:t>
            </a:r>
            <a:r>
              <a:rPr lang="en-US" altLang="zh-CN" b="1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≈0</a:t>
            </a:r>
            <a:r>
              <a:rPr lang="zh-CN" altLang="en-US" b="1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，</a:t>
            </a:r>
            <a:r>
              <a:rPr lang="en-US" altLang="zh-CN" b="1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h</a:t>
            </a:r>
            <a:r>
              <a:rPr lang="en-US" altLang="zh-CN" b="1" baseline="-25000" dirty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0</a:t>
            </a:r>
            <a:r>
              <a:rPr lang="en-US" altLang="zh-CN" b="1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=H </a:t>
            </a:r>
            <a:endParaRPr lang="zh-CN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4707928" y="947629"/>
            <a:ext cx="3149602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CN" b="1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1-1</a:t>
            </a:r>
            <a:r>
              <a:rPr lang="zh-CN" altLang="en-US" b="1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截面</a:t>
            </a:r>
            <a:r>
              <a:rPr lang="en-US" altLang="zh-CN" b="1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:</a:t>
            </a:r>
            <a:endParaRPr lang="en-US" altLang="zh-CN" b="1" dirty="0">
              <a:solidFill>
                <a:prstClr val="black"/>
              </a:solidFill>
              <a:latin typeface="楷体" pitchFamily="49" charset="-122"/>
              <a:ea typeface="楷体" pitchFamily="49" charset="-122"/>
            </a:endParaRPr>
          </a:p>
          <a:p>
            <a:r>
              <a:rPr lang="en-US" altLang="zh-CN" b="1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P</a:t>
            </a:r>
            <a:r>
              <a:rPr lang="en-US" altLang="zh-CN" b="1" baseline="-25000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1</a:t>
            </a:r>
            <a:r>
              <a:rPr lang="en-US" altLang="zh-CN" b="1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=P</a:t>
            </a:r>
            <a:r>
              <a:rPr lang="en-US" altLang="zh-CN" b="1" baseline="-25000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a</a:t>
            </a:r>
            <a:r>
              <a:rPr lang="zh-CN" altLang="en-US" b="1" baseline="-25000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，</a:t>
            </a:r>
            <a:r>
              <a:rPr lang="en-US" altLang="zh-CN" b="1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V</a:t>
            </a:r>
            <a:r>
              <a:rPr lang="en-US" altLang="zh-CN" b="1" baseline="-25000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1</a:t>
            </a:r>
            <a:r>
              <a:rPr lang="en-US" altLang="zh-CN" b="1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≈?</a:t>
            </a:r>
            <a:r>
              <a:rPr lang="zh-CN" altLang="en-US" b="1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，</a:t>
            </a:r>
            <a:r>
              <a:rPr lang="en-US" altLang="zh-CN" b="1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h</a:t>
            </a:r>
            <a:r>
              <a:rPr lang="en-US" altLang="zh-CN" b="1" baseline="-25000" dirty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1</a:t>
            </a:r>
            <a:r>
              <a:rPr lang="en-US" altLang="zh-CN" b="1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=0</a:t>
            </a:r>
            <a:endParaRPr lang="zh-CN" altLang="en-US" dirty="0"/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20990993"/>
              </p:ext>
            </p:extLst>
          </p:nvPr>
        </p:nvGraphicFramePr>
        <p:xfrm>
          <a:off x="4742158" y="4880158"/>
          <a:ext cx="2027134" cy="5850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328" name="公式" r:id="rId6" imgW="749160" imgH="228600" progId="Equation.3">
                  <p:embed/>
                </p:oleObj>
              </mc:Choice>
              <mc:Fallback>
                <p:oleObj name="公式" r:id="rId6" imgW="749160" imgH="228600" progId="Equation.3">
                  <p:embed/>
                  <p:pic>
                    <p:nvPicPr>
                      <p:cNvPr id="0" name="对象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42158" y="4880158"/>
                        <a:ext cx="2027134" cy="585065"/>
                      </a:xfrm>
                      <a:prstGeom prst="rect">
                        <a:avLst/>
                      </a:prstGeom>
                      <a:solidFill>
                        <a:schemeClr val="bg1">
                          <a:lumMod val="85000"/>
                        </a:schemeClr>
                      </a:solidFill>
                      <a:ln w="9525"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96146089"/>
              </p:ext>
            </p:extLst>
          </p:nvPr>
        </p:nvGraphicFramePr>
        <p:xfrm>
          <a:off x="4758590" y="2275291"/>
          <a:ext cx="2736304" cy="7909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329" name="公式" r:id="rId8" imgW="1384200" imgH="444240" progId="Equation.3">
                  <p:embed/>
                </p:oleObj>
              </mc:Choice>
              <mc:Fallback>
                <p:oleObj name="公式" r:id="rId8" imgW="1384200" imgH="444240" progId="Equation.3">
                  <p:embed/>
                  <p:pic>
                    <p:nvPicPr>
                      <p:cNvPr id="0" name="对象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58590" y="2275291"/>
                        <a:ext cx="2736304" cy="790994"/>
                      </a:xfrm>
                      <a:prstGeom prst="rect">
                        <a:avLst/>
                      </a:prstGeom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ln w="9525">
                        <a:solidFill>
                          <a:srgbClr val="008000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481148"/>
              </p:ext>
            </p:extLst>
          </p:nvPr>
        </p:nvGraphicFramePr>
        <p:xfrm>
          <a:off x="4707928" y="5617816"/>
          <a:ext cx="3240088" cy="8654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330" name="公式" r:id="rId10" imgW="1384200" imgH="444240" progId="Equation.3">
                  <p:embed/>
                </p:oleObj>
              </mc:Choice>
              <mc:Fallback>
                <p:oleObj name="公式" r:id="rId10" imgW="1384200" imgH="444240" progId="Equation.3">
                  <p:embed/>
                  <p:pic>
                    <p:nvPicPr>
                      <p:cNvPr id="0" name="对象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07928" y="5617816"/>
                        <a:ext cx="3240088" cy="865411"/>
                      </a:xfrm>
                      <a:prstGeom prst="rect">
                        <a:avLst/>
                      </a:prstGeom>
                      <a:solidFill>
                        <a:schemeClr val="bg1">
                          <a:lumMod val="85000"/>
                        </a:schemeClr>
                      </a:solidFill>
                      <a:ln w="9525">
                        <a:solidFill>
                          <a:srgbClr val="008000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" name="直接箭头连接符 5"/>
          <p:cNvCxnSpPr/>
          <p:nvPr/>
        </p:nvCxnSpPr>
        <p:spPr>
          <a:xfrm flipV="1">
            <a:off x="3563616" y="2915606"/>
            <a:ext cx="1099069" cy="117974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/>
          <p:nvPr/>
        </p:nvCxnSpPr>
        <p:spPr>
          <a:xfrm>
            <a:off x="3541712" y="4749321"/>
            <a:ext cx="1138808" cy="130120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对象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2479757"/>
              </p:ext>
            </p:extLst>
          </p:nvPr>
        </p:nvGraphicFramePr>
        <p:xfrm>
          <a:off x="8226301" y="2373759"/>
          <a:ext cx="412750" cy="6166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331" name="公式" r:id="rId12" imgW="152280" imgH="228600" progId="Equation.3">
                  <p:embed/>
                </p:oleObj>
              </mc:Choice>
              <mc:Fallback>
                <p:oleObj name="公式" r:id="rId12" imgW="15228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26301" y="2373759"/>
                        <a:ext cx="412750" cy="616680"/>
                      </a:xfrm>
                      <a:prstGeom prst="rect">
                        <a:avLst/>
                      </a:prstGeom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ln w="9525"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5" name="直接箭头连接符 14"/>
          <p:cNvCxnSpPr/>
          <p:nvPr/>
        </p:nvCxnSpPr>
        <p:spPr>
          <a:xfrm>
            <a:off x="7500243" y="2670788"/>
            <a:ext cx="726058" cy="187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7043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1" name="Rectangle 3"/>
          <p:cNvSpPr>
            <a:spLocks noGrp="1"/>
          </p:cNvSpPr>
          <p:nvPr>
            <p:ph type="body" idx="4294967295"/>
          </p:nvPr>
        </p:nvSpPr>
        <p:spPr>
          <a:xfrm>
            <a:off x="1043608" y="1628800"/>
            <a:ext cx="6696744" cy="2016224"/>
          </a:xfrm>
        </p:spPr>
        <p:txBody>
          <a:bodyPr/>
          <a:lstStyle/>
          <a:p>
            <a:pPr marL="0">
              <a:lnSpc>
                <a:spcPct val="125000"/>
              </a:lnSpc>
              <a:spcBef>
                <a:spcPts val="0"/>
              </a:spcBef>
              <a:spcAft>
                <a:spcPts val="1200"/>
              </a:spcAft>
              <a:buFont typeface="Wingdings 2" pitchFamily="18" charset="2"/>
              <a:buNone/>
            </a:pPr>
            <a:r>
              <a:rPr lang="zh-CN" altLang="en-US" sz="2400" b="1" dirty="0" smtClean="0">
                <a:latin typeface="楷体" pitchFamily="49" charset="-122"/>
                <a:ea typeface="楷体" pitchFamily="49" charset="-122"/>
              </a:rPr>
              <a:t>解题应注意：</a:t>
            </a:r>
            <a:endParaRPr lang="en-US" altLang="zh-CN" sz="2400" b="1" dirty="0" smtClean="0">
              <a:latin typeface="楷体" pitchFamily="49" charset="-122"/>
              <a:ea typeface="楷体" pitchFamily="49" charset="-122"/>
            </a:endParaRPr>
          </a:p>
          <a:p>
            <a:pPr marL="0">
              <a:lnSpc>
                <a:spcPct val="125000"/>
              </a:lnSpc>
              <a:spcBef>
                <a:spcPts val="1000"/>
              </a:spcBef>
              <a:buNone/>
            </a:pPr>
            <a:r>
              <a:rPr lang="en-US" altLang="zh-CN" sz="2400" b="1" dirty="0" smtClean="0">
                <a:latin typeface="楷体" pitchFamily="49" charset="-122"/>
                <a:ea typeface="楷体" pitchFamily="49" charset="-122"/>
              </a:rPr>
              <a:t>    1</a:t>
            </a:r>
            <a:r>
              <a:rPr lang="zh-CN" altLang="en-US" sz="2400" b="1" dirty="0" smtClean="0">
                <a:latin typeface="楷体" pitchFamily="49" charset="-122"/>
                <a:ea typeface="楷体" pitchFamily="49" charset="-122"/>
              </a:rPr>
              <a:t>、选取合适的基准面，一般取液平面，</a:t>
            </a:r>
            <a:r>
              <a:rPr lang="zh-CN" altLang="en-US" sz="2400" b="1" dirty="0">
                <a:latin typeface="楷体" pitchFamily="49" charset="-122"/>
                <a:ea typeface="楷体" pitchFamily="49" charset="-122"/>
              </a:rPr>
              <a:t>这时液</a:t>
            </a:r>
            <a:r>
              <a:rPr lang="zh-CN" altLang="en-US" sz="2400" b="1" dirty="0" smtClean="0">
                <a:latin typeface="楷体" pitchFamily="49" charset="-122"/>
                <a:ea typeface="楷体" pitchFamily="49" charset="-122"/>
              </a:rPr>
              <a:t>平面压力一般等于大气压，</a:t>
            </a:r>
            <a:r>
              <a:rPr lang="en-US" altLang="zh-CN" sz="2400" b="1" dirty="0" smtClean="0">
                <a:latin typeface="楷体" pitchFamily="49" charset="-122"/>
                <a:ea typeface="楷体" pitchFamily="49" charset="-122"/>
              </a:rPr>
              <a:t>V≈0</a:t>
            </a:r>
            <a:r>
              <a:rPr lang="zh-CN" altLang="en-US" sz="2400" b="1" dirty="0" smtClean="0">
                <a:latin typeface="楷体" pitchFamily="49" charset="-122"/>
                <a:ea typeface="楷体" pitchFamily="49" charset="-122"/>
              </a:rPr>
              <a:t>。</a:t>
            </a:r>
            <a:r>
              <a:rPr lang="en-US" altLang="zh-CN" sz="2400" b="1" dirty="0" smtClean="0">
                <a:latin typeface="楷体" pitchFamily="49" charset="-122"/>
                <a:ea typeface="楷体" pitchFamily="49" charset="-122"/>
              </a:rPr>
              <a:t>   </a:t>
            </a:r>
            <a:endParaRPr lang="zh-CN" altLang="en-US" sz="2800" b="1" dirty="0" smtClean="0">
              <a:latin typeface="楷体" pitchFamily="49" charset="-122"/>
              <a:ea typeface="楷体" pitchFamily="49" charset="-122"/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5934" y="3933056"/>
            <a:ext cx="3212092" cy="23882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43799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1" name="Rectangle 3"/>
          <p:cNvSpPr>
            <a:spLocks noGrp="1"/>
          </p:cNvSpPr>
          <p:nvPr>
            <p:ph type="body" idx="4294967295"/>
          </p:nvPr>
        </p:nvSpPr>
        <p:spPr>
          <a:xfrm>
            <a:off x="1043608" y="1404252"/>
            <a:ext cx="6696744" cy="1944216"/>
          </a:xfrm>
        </p:spPr>
        <p:txBody>
          <a:bodyPr/>
          <a:lstStyle/>
          <a:p>
            <a:pPr marL="0">
              <a:lnSpc>
                <a:spcPct val="125000"/>
              </a:lnSpc>
              <a:spcBef>
                <a:spcPts val="0"/>
              </a:spcBef>
              <a:spcAft>
                <a:spcPts val="1200"/>
              </a:spcAft>
              <a:buFont typeface="Wingdings 2" pitchFamily="18" charset="2"/>
              <a:buNone/>
            </a:pPr>
            <a:r>
              <a:rPr lang="zh-CN" altLang="en-US" sz="2400" b="1" dirty="0" smtClean="0">
                <a:latin typeface="楷体" pitchFamily="49" charset="-122"/>
                <a:ea typeface="楷体" pitchFamily="49" charset="-122"/>
              </a:rPr>
              <a:t>解题应注意：</a:t>
            </a:r>
            <a:endParaRPr lang="en-US" altLang="zh-CN" sz="2400" b="1" dirty="0" smtClean="0">
              <a:latin typeface="楷体" pitchFamily="49" charset="-122"/>
              <a:ea typeface="楷体" pitchFamily="49" charset="-122"/>
            </a:endParaRPr>
          </a:p>
          <a:p>
            <a:pPr marL="0">
              <a:lnSpc>
                <a:spcPct val="125000"/>
              </a:lnSpc>
              <a:spcBef>
                <a:spcPts val="1000"/>
              </a:spcBef>
              <a:buNone/>
            </a:pPr>
            <a:r>
              <a:rPr lang="en-US" altLang="zh-CN" sz="2400" b="1" dirty="0" smtClean="0">
                <a:latin typeface="楷体" pitchFamily="49" charset="-122"/>
                <a:ea typeface="楷体" pitchFamily="49" charset="-122"/>
              </a:rPr>
              <a:t>    2</a:t>
            </a:r>
            <a:r>
              <a:rPr lang="zh-CN" altLang="en-US" sz="2400" b="1" dirty="0">
                <a:latin typeface="楷体" pitchFamily="49" charset="-122"/>
                <a:ea typeface="楷体" pitchFamily="49" charset="-122"/>
              </a:rPr>
              <a:t>、截面上的</a:t>
            </a:r>
            <a:r>
              <a:rPr lang="zh-CN" altLang="en-US" sz="2400" b="1" dirty="0" smtClean="0">
                <a:latin typeface="楷体" pitchFamily="49" charset="-122"/>
                <a:ea typeface="楷体" pitchFamily="49" charset="-122"/>
              </a:rPr>
              <a:t>压力都</a:t>
            </a:r>
            <a:r>
              <a:rPr lang="zh-CN" altLang="en-US" sz="2400" b="1" dirty="0">
                <a:latin typeface="楷体" pitchFamily="49" charset="-122"/>
                <a:ea typeface="楷体" pitchFamily="49" charset="-122"/>
              </a:rPr>
              <a:t>取相对压力或都取绝对</a:t>
            </a:r>
            <a:r>
              <a:rPr lang="zh-CN" altLang="en-US" sz="2400" b="1" dirty="0" smtClean="0">
                <a:latin typeface="楷体" pitchFamily="49" charset="-122"/>
                <a:ea typeface="楷体" pitchFamily="49" charset="-122"/>
              </a:rPr>
              <a:t>压力，注意</a:t>
            </a:r>
            <a:r>
              <a:rPr lang="zh-CN" altLang="en-US" sz="2400" b="1" dirty="0">
                <a:latin typeface="楷体" pitchFamily="49" charset="-122"/>
                <a:ea typeface="楷体" pitchFamily="49" charset="-122"/>
              </a:rPr>
              <a:t>单位的统一。</a:t>
            </a:r>
            <a:endParaRPr lang="en-US" altLang="zh-CN" sz="2400" b="1" dirty="0">
              <a:latin typeface="楷体" pitchFamily="49" charset="-122"/>
              <a:ea typeface="楷体" pitchFamily="49" charset="-122"/>
            </a:endParaRPr>
          </a:p>
          <a:p>
            <a:pPr marL="0">
              <a:lnSpc>
                <a:spcPct val="125000"/>
              </a:lnSpc>
              <a:spcBef>
                <a:spcPts val="0"/>
              </a:spcBef>
              <a:buNone/>
            </a:pPr>
            <a:r>
              <a:rPr lang="en-US" altLang="zh-CN" sz="2400" b="1" dirty="0" smtClean="0">
                <a:latin typeface="楷体" pitchFamily="49" charset="-122"/>
                <a:ea typeface="楷体" pitchFamily="49" charset="-122"/>
              </a:rPr>
              <a:t>   </a:t>
            </a:r>
            <a:endParaRPr lang="zh-CN" altLang="en-US" sz="2800" b="1" dirty="0" smtClean="0">
              <a:latin typeface="楷体" pitchFamily="49" charset="-122"/>
              <a:ea typeface="楷体" pitchFamily="49" charset="-122"/>
            </a:endParaRPr>
          </a:p>
        </p:txBody>
      </p:sp>
      <p:pic>
        <p:nvPicPr>
          <p:cNvPr id="4" name="Picture 6" descr="Image013"/>
          <p:cNvPicPr>
            <a:picLocks noChangeAspect="1" noChangeArrowheads="1"/>
          </p:cNvPicPr>
          <p:nvPr/>
        </p:nvPicPr>
        <p:blipFill>
          <a:blip r:embed="rId3" cstate="print">
            <a:lum contras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3483526"/>
            <a:ext cx="2491880" cy="1973507"/>
          </a:xfrm>
          <a:prstGeom prst="rect">
            <a:avLst/>
          </a:prstGeom>
          <a:solidFill>
            <a:schemeClr val="accent2"/>
          </a:solidFill>
          <a:extLst/>
        </p:spPr>
      </p:pic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5326692"/>
              </p:ext>
            </p:extLst>
          </p:nvPr>
        </p:nvGraphicFramePr>
        <p:xfrm>
          <a:off x="4747231" y="4451468"/>
          <a:ext cx="2689412" cy="7183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7471" name="公式" r:id="rId4" imgW="1384200" imgH="444240" progId="Equation.3">
                  <p:embed/>
                </p:oleObj>
              </mc:Choice>
              <mc:Fallback>
                <p:oleObj name="公式" r:id="rId4" imgW="1384200" imgH="4442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47231" y="4451468"/>
                        <a:ext cx="2689412" cy="718328"/>
                      </a:xfrm>
                      <a:prstGeom prst="rect">
                        <a:avLst/>
                      </a:prstGeom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ln w="9525">
                        <a:solidFill>
                          <a:srgbClr val="008000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矩形 1"/>
          <p:cNvSpPr/>
          <p:nvPr/>
        </p:nvSpPr>
        <p:spPr>
          <a:xfrm>
            <a:off x="2195736" y="5592616"/>
            <a:ext cx="6048672" cy="10307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① P</a:t>
            </a:r>
            <a:r>
              <a:rPr lang="en-US" altLang="zh-CN" sz="2000" b="1" baseline="-25000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a </a:t>
            </a:r>
            <a:r>
              <a:rPr lang="en-US" altLang="zh-CN" sz="2000" b="1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= </a:t>
            </a:r>
            <a:r>
              <a:rPr lang="en-US" altLang="zh-CN" sz="2000" b="1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0</a:t>
            </a:r>
            <a:r>
              <a:rPr lang="zh-CN" altLang="en-US" sz="2000" b="1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时，计算出的</a:t>
            </a:r>
            <a:r>
              <a:rPr lang="en-US" altLang="zh-CN" sz="2000" b="1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P</a:t>
            </a:r>
            <a:r>
              <a:rPr lang="en-US" altLang="zh-CN" sz="2000" b="1" baseline="-25000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2</a:t>
            </a:r>
            <a:r>
              <a:rPr lang="zh-CN" altLang="en-US" sz="2000" b="1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是什么压力？</a:t>
            </a:r>
            <a:endParaRPr lang="en-US" altLang="zh-CN" sz="2000" b="1" dirty="0" smtClean="0">
              <a:solidFill>
                <a:prstClr val="black"/>
              </a:solidFill>
              <a:latin typeface="楷体" pitchFamily="49" charset="-122"/>
              <a:ea typeface="楷体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b="1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② P</a:t>
            </a:r>
            <a:r>
              <a:rPr lang="en-US" altLang="zh-CN" sz="2000" b="1" baseline="-25000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a</a:t>
            </a:r>
            <a:r>
              <a:rPr lang="en-US" altLang="zh-CN" sz="2000" b="1" dirty="0" smtClean="0">
                <a:solidFill>
                  <a:prstClr val="black"/>
                </a:solidFill>
                <a:latin typeface="宋体"/>
                <a:ea typeface="宋体"/>
              </a:rPr>
              <a:t>≠0</a:t>
            </a:r>
            <a:r>
              <a:rPr lang="zh-CN" altLang="en-US" sz="2000" b="1" dirty="0" smtClean="0">
                <a:solidFill>
                  <a:prstClr val="black"/>
                </a:solidFill>
                <a:latin typeface="宋体"/>
                <a:ea typeface="宋体"/>
              </a:rPr>
              <a:t>？</a:t>
            </a:r>
            <a:r>
              <a:rPr lang="zh-CN" altLang="en-US" sz="2000" b="1" dirty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计算出的</a:t>
            </a:r>
            <a:r>
              <a:rPr lang="en-US" altLang="zh-CN" sz="2000" b="1" dirty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P</a:t>
            </a:r>
            <a:r>
              <a:rPr lang="en-US" altLang="zh-CN" sz="2000" b="1" baseline="-25000" dirty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2</a:t>
            </a:r>
            <a:r>
              <a:rPr lang="zh-CN" altLang="en-US" sz="2000" b="1" dirty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是什么压力</a:t>
            </a:r>
            <a:r>
              <a:rPr lang="zh-CN" altLang="en-US" b="1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？</a:t>
            </a:r>
            <a:endParaRPr lang="zh-CN" altLang="en-US" dirty="0"/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33815126"/>
              </p:ext>
            </p:extLst>
          </p:nvPr>
        </p:nvGraphicFramePr>
        <p:xfrm>
          <a:off x="4716016" y="3642352"/>
          <a:ext cx="2392269" cy="6915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7472" name="公式" r:id="rId6" imgW="1384200" imgH="444240" progId="Equation.3">
                  <p:embed/>
                </p:oleObj>
              </mc:Choice>
              <mc:Fallback>
                <p:oleObj name="公式" r:id="rId6" imgW="1384200" imgH="4442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16016" y="3642352"/>
                        <a:ext cx="2392269" cy="691542"/>
                      </a:xfrm>
                      <a:prstGeom prst="rect">
                        <a:avLst/>
                      </a:prstGeom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ln w="9525">
                        <a:solidFill>
                          <a:srgbClr val="008000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33135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1" name="Rectangle 3"/>
          <p:cNvSpPr>
            <a:spLocks noGrp="1"/>
          </p:cNvSpPr>
          <p:nvPr>
            <p:ph type="body" idx="4294967295"/>
          </p:nvPr>
        </p:nvSpPr>
        <p:spPr>
          <a:xfrm>
            <a:off x="1259632" y="1484784"/>
            <a:ext cx="6552728" cy="2160240"/>
          </a:xfrm>
        </p:spPr>
        <p:txBody>
          <a:bodyPr/>
          <a:lstStyle/>
          <a:p>
            <a:pPr marL="0">
              <a:lnSpc>
                <a:spcPct val="125000"/>
              </a:lnSpc>
              <a:spcBef>
                <a:spcPts val="0"/>
              </a:spcBef>
              <a:spcAft>
                <a:spcPts val="1200"/>
              </a:spcAft>
              <a:buFont typeface="Wingdings 2" pitchFamily="18" charset="2"/>
              <a:buNone/>
            </a:pPr>
            <a:r>
              <a:rPr lang="zh-CN" altLang="en-US" sz="2400" b="1" dirty="0" smtClean="0">
                <a:latin typeface="楷体" pitchFamily="49" charset="-122"/>
                <a:ea typeface="楷体" pitchFamily="49" charset="-122"/>
              </a:rPr>
              <a:t>解题应注意：</a:t>
            </a:r>
            <a:endParaRPr lang="en-US" altLang="zh-CN" sz="2400" b="1" dirty="0" smtClean="0">
              <a:latin typeface="楷体" pitchFamily="49" charset="-122"/>
              <a:ea typeface="楷体" pitchFamily="49" charset="-122"/>
            </a:endParaRPr>
          </a:p>
          <a:p>
            <a:pPr marL="0">
              <a:lnSpc>
                <a:spcPct val="125000"/>
              </a:lnSpc>
              <a:spcBef>
                <a:spcPts val="1000"/>
              </a:spcBef>
              <a:buNone/>
            </a:pPr>
            <a:r>
              <a:rPr lang="en-US" altLang="zh-CN" sz="2400" b="1" dirty="0" smtClean="0">
                <a:latin typeface="楷体" pitchFamily="49" charset="-122"/>
                <a:ea typeface="楷体" pitchFamily="49" charset="-122"/>
              </a:rPr>
              <a:t>    3</a:t>
            </a:r>
            <a:r>
              <a:rPr lang="zh-CN" altLang="en-US" sz="2400" b="1" dirty="0" smtClean="0">
                <a:latin typeface="楷体" pitchFamily="49" charset="-122"/>
                <a:ea typeface="楷体" pitchFamily="49" charset="-122"/>
              </a:rPr>
              <a:t>、应用</a:t>
            </a:r>
            <a:r>
              <a:rPr lang="zh-CN" altLang="en-US" sz="2400" b="1" dirty="0">
                <a:latin typeface="楷体" pitchFamily="49" charset="-122"/>
                <a:ea typeface="楷体" pitchFamily="49" charset="-122"/>
              </a:rPr>
              <a:t>伯努利方程和</a:t>
            </a:r>
            <a:r>
              <a:rPr lang="zh-CN" altLang="en-US" sz="2400" b="1" dirty="0" smtClean="0">
                <a:latin typeface="楷体" pitchFamily="49" charset="-122"/>
                <a:ea typeface="楷体" pitchFamily="49" charset="-122"/>
              </a:rPr>
              <a:t>连续性方程的联立来求解问题。</a:t>
            </a:r>
            <a:endParaRPr lang="en-US" altLang="zh-CN" sz="2400" b="1" dirty="0" smtClean="0">
              <a:latin typeface="楷体" pitchFamily="49" charset="-122"/>
              <a:ea typeface="楷体" pitchFamily="49" charset="-122"/>
            </a:endParaRPr>
          </a:p>
          <a:p>
            <a:pPr marL="0">
              <a:lnSpc>
                <a:spcPct val="125000"/>
              </a:lnSpc>
              <a:spcBef>
                <a:spcPts val="0"/>
              </a:spcBef>
              <a:buNone/>
            </a:pPr>
            <a:r>
              <a:rPr lang="en-US" altLang="zh-CN" sz="2400" b="1" dirty="0">
                <a:latin typeface="楷体" pitchFamily="49" charset="-122"/>
                <a:ea typeface="楷体" pitchFamily="49" charset="-122"/>
              </a:rPr>
              <a:t> </a:t>
            </a:r>
            <a:r>
              <a:rPr lang="en-US" altLang="zh-CN" sz="2400" b="1" dirty="0" smtClean="0">
                <a:latin typeface="楷体" pitchFamily="49" charset="-122"/>
                <a:ea typeface="楷体" pitchFamily="49" charset="-122"/>
              </a:rPr>
              <a:t>  </a:t>
            </a:r>
            <a:endParaRPr lang="zh-CN" altLang="en-US" sz="2800" b="1" dirty="0" smtClean="0">
              <a:latin typeface="楷体" pitchFamily="49" charset="-122"/>
              <a:ea typeface="楷体" pitchFamily="49" charset="-122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604775"/>
            <a:ext cx="2054445" cy="14828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7573" y="3508465"/>
            <a:ext cx="3000375" cy="1752600"/>
          </a:xfrm>
          <a:prstGeom prst="rect">
            <a:avLst/>
          </a:prstGeom>
        </p:spPr>
      </p:pic>
      <p:pic>
        <p:nvPicPr>
          <p:cNvPr id="6" name="Picture 6" descr="Image013"/>
          <p:cNvPicPr>
            <a:picLocks noChangeAspect="1" noChangeArrowheads="1"/>
          </p:cNvPicPr>
          <p:nvPr/>
        </p:nvPicPr>
        <p:blipFill>
          <a:blip r:embed="rId4">
            <a:lum contras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6284" y="5290117"/>
            <a:ext cx="1979712" cy="1567883"/>
          </a:xfrm>
          <a:prstGeom prst="rect">
            <a:avLst/>
          </a:prstGeom>
          <a:solidFill>
            <a:schemeClr val="accent2"/>
          </a:solidFill>
          <a:extLst/>
        </p:spPr>
      </p:pic>
    </p:spTree>
    <p:extLst>
      <p:ext uri="{BB962C8B-B14F-4D97-AF65-F5344CB8AC3E}">
        <p14:creationId xmlns:p14="http://schemas.microsoft.com/office/powerpoint/2010/main" val="2166319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1" name="Rectangle 3"/>
          <p:cNvSpPr>
            <a:spLocks noGrp="1"/>
          </p:cNvSpPr>
          <p:nvPr>
            <p:ph type="body" idx="4294967295"/>
          </p:nvPr>
        </p:nvSpPr>
        <p:spPr>
          <a:xfrm>
            <a:off x="1187624" y="1556792"/>
            <a:ext cx="6696744" cy="1872208"/>
          </a:xfrm>
        </p:spPr>
        <p:txBody>
          <a:bodyPr/>
          <a:lstStyle/>
          <a:p>
            <a:pPr marL="0">
              <a:lnSpc>
                <a:spcPct val="125000"/>
              </a:lnSpc>
              <a:spcBef>
                <a:spcPts val="0"/>
              </a:spcBef>
              <a:spcAft>
                <a:spcPts val="1200"/>
              </a:spcAft>
              <a:buFont typeface="Wingdings 2" pitchFamily="18" charset="2"/>
              <a:buNone/>
            </a:pPr>
            <a:r>
              <a:rPr lang="zh-CN" altLang="en-US" sz="2400" b="1" dirty="0" smtClean="0">
                <a:latin typeface="楷体" pitchFamily="49" charset="-122"/>
                <a:ea typeface="楷体" pitchFamily="49" charset="-122"/>
              </a:rPr>
              <a:t>解题应注意：</a:t>
            </a:r>
            <a:endParaRPr lang="en-US" altLang="zh-CN" sz="2400" b="1" dirty="0" smtClean="0">
              <a:latin typeface="楷体" pitchFamily="49" charset="-122"/>
              <a:ea typeface="楷体" pitchFamily="49" charset="-122"/>
            </a:endParaRPr>
          </a:p>
          <a:p>
            <a:pPr marL="0">
              <a:lnSpc>
                <a:spcPct val="125000"/>
              </a:lnSpc>
              <a:spcBef>
                <a:spcPts val="1000"/>
              </a:spcBef>
              <a:buNone/>
            </a:pPr>
            <a:r>
              <a:rPr lang="en-US" altLang="zh-CN" sz="2400" b="1" dirty="0" smtClean="0">
                <a:latin typeface="楷体" pitchFamily="49" charset="-122"/>
                <a:ea typeface="楷体" pitchFamily="49" charset="-122"/>
              </a:rPr>
              <a:t>    4</a:t>
            </a:r>
            <a:r>
              <a:rPr lang="zh-CN" altLang="en-US" sz="2400" b="1" dirty="0" smtClean="0">
                <a:latin typeface="楷体" pitchFamily="49" charset="-122"/>
                <a:ea typeface="楷体" pitchFamily="49" charset="-122"/>
              </a:rPr>
              <a:t>、实际液体不要忘记动能修正系数，层流时</a:t>
            </a:r>
            <a:r>
              <a:rPr lang="az-Cyrl-AZ" altLang="zh-CN" sz="2400" b="1" dirty="0" smtClean="0">
                <a:latin typeface="楷体" pitchFamily="49" charset="-122"/>
                <a:ea typeface="楷体" pitchFamily="49" charset="-122"/>
              </a:rPr>
              <a:t>а</a:t>
            </a:r>
            <a:r>
              <a:rPr lang="en-US" altLang="zh-CN" sz="2400" b="1" dirty="0" smtClean="0">
                <a:latin typeface="楷体" pitchFamily="49" charset="-122"/>
                <a:ea typeface="楷体" pitchFamily="49" charset="-122"/>
              </a:rPr>
              <a:t>=2</a:t>
            </a:r>
            <a:r>
              <a:rPr lang="zh-CN" altLang="en-US" sz="2400" b="1" dirty="0" smtClean="0">
                <a:latin typeface="楷体" pitchFamily="49" charset="-122"/>
                <a:ea typeface="楷体" pitchFamily="49" charset="-122"/>
              </a:rPr>
              <a:t>，湍流时</a:t>
            </a:r>
            <a:r>
              <a:rPr lang="az-Cyrl-AZ" altLang="zh-CN" sz="2400" b="1" dirty="0" smtClean="0">
                <a:latin typeface="楷体" pitchFamily="49" charset="-122"/>
                <a:ea typeface="楷体" pitchFamily="49" charset="-122"/>
              </a:rPr>
              <a:t>а</a:t>
            </a:r>
            <a:r>
              <a:rPr lang="en-US" altLang="zh-CN" sz="2400" b="1" dirty="0" smtClean="0">
                <a:latin typeface="楷体" pitchFamily="49" charset="-122"/>
                <a:ea typeface="楷体" pitchFamily="49" charset="-122"/>
              </a:rPr>
              <a:t>=1</a:t>
            </a:r>
            <a:r>
              <a:rPr lang="zh-CN" altLang="en-US" sz="2400" b="1" dirty="0" smtClean="0">
                <a:latin typeface="楷体" pitchFamily="49" charset="-122"/>
                <a:ea typeface="楷体" pitchFamily="49" charset="-122"/>
              </a:rPr>
              <a:t>。</a:t>
            </a:r>
            <a:r>
              <a:rPr lang="en-US" altLang="zh-CN" sz="2400" b="1" dirty="0" smtClean="0">
                <a:latin typeface="楷体" pitchFamily="49" charset="-122"/>
                <a:ea typeface="楷体" pitchFamily="49" charset="-122"/>
              </a:rPr>
              <a:t>   </a:t>
            </a:r>
            <a:endParaRPr lang="zh-CN" altLang="en-US" sz="2800" b="1" dirty="0" smtClean="0">
              <a:latin typeface="楷体" pitchFamily="49" charset="-122"/>
              <a:ea typeface="楷体" pitchFamily="49" charset="-122"/>
            </a:endParaRPr>
          </a:p>
        </p:txBody>
      </p:sp>
      <p:graphicFrame>
        <p:nvGraphicFramePr>
          <p:cNvPr id="5" name="对象 4"/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4184366954"/>
              </p:ext>
            </p:extLst>
          </p:nvPr>
        </p:nvGraphicFramePr>
        <p:xfrm>
          <a:off x="1547664" y="4149080"/>
          <a:ext cx="5780136" cy="9460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504" name="公式" r:id="rId3" imgW="2438400" imgH="438285" progId="Equation.3">
                  <p:embed/>
                </p:oleObj>
              </mc:Choice>
              <mc:Fallback>
                <p:oleObj name="公式" r:id="rId3" imgW="2438400" imgH="438285" progId="Equation.3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7664" y="4149080"/>
                        <a:ext cx="5780136" cy="946026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31414802"/>
              </p:ext>
            </p:extLst>
          </p:nvPr>
        </p:nvGraphicFramePr>
        <p:xfrm>
          <a:off x="7344308" y="6021288"/>
          <a:ext cx="1080120" cy="6022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505" name="公式" r:id="rId5" imgW="552416" imgH="381000" progId="Equation.3">
                  <p:embed/>
                </p:oleObj>
              </mc:Choice>
              <mc:Fallback>
                <p:oleObj name="公式" r:id="rId5" imgW="552416" imgH="381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44308" y="6021288"/>
                        <a:ext cx="1080120" cy="60229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97836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圆角矩形 2"/>
          <p:cNvSpPr/>
          <p:nvPr/>
        </p:nvSpPr>
        <p:spPr>
          <a:xfrm>
            <a:off x="1187624" y="1412893"/>
            <a:ext cx="4320480" cy="1024523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>
              <a:lnSpc>
                <a:spcPct val="125000"/>
              </a:lnSpc>
              <a:defRPr/>
            </a:pPr>
            <a:r>
              <a:rPr lang="zh-CN" altLang="en-US" b="1" dirty="0" smtClean="0">
                <a:solidFill>
                  <a:schemeClr val="tx1"/>
                </a:solidFill>
                <a:latin typeface="楷体" pitchFamily="49" charset="-122"/>
                <a:ea typeface="楷体" pitchFamily="49" charset="-122"/>
                <a:cs typeface="楷体_GB2312"/>
              </a:rPr>
              <a:t>条件</a:t>
            </a:r>
            <a:r>
              <a:rPr lang="en-US" altLang="zh-CN" b="1" dirty="0" smtClean="0">
                <a:solidFill>
                  <a:schemeClr val="tx1"/>
                </a:solidFill>
                <a:latin typeface="楷体" pitchFamily="49" charset="-122"/>
                <a:ea typeface="楷体" pitchFamily="49" charset="-122"/>
                <a:cs typeface="楷体_GB2312"/>
              </a:rPr>
              <a:t>: 1</a:t>
            </a:r>
            <a:r>
              <a:rPr lang="zh-CN" altLang="en-US" b="1" dirty="0" smtClean="0">
                <a:solidFill>
                  <a:schemeClr val="tx1"/>
                </a:solidFill>
                <a:latin typeface="楷体" pitchFamily="49" charset="-122"/>
                <a:ea typeface="楷体" pitchFamily="49" charset="-122"/>
                <a:cs typeface="楷体_GB2312"/>
              </a:rPr>
              <a:t>）</a:t>
            </a:r>
            <a:r>
              <a:rPr lang="zh-CN" altLang="en-US" b="1" dirty="0" smtClean="0">
                <a:solidFill>
                  <a:srgbClr val="FF0000"/>
                </a:solidFill>
                <a:latin typeface="楷体" pitchFamily="49" charset="-122"/>
                <a:ea typeface="楷体" pitchFamily="49" charset="-122"/>
                <a:cs typeface="楷体_GB2312"/>
              </a:rPr>
              <a:t>不可压缩液体</a:t>
            </a:r>
            <a:endParaRPr lang="en-US" altLang="zh-CN" b="1" dirty="0" smtClean="0">
              <a:solidFill>
                <a:srgbClr val="FF0000"/>
              </a:solidFill>
              <a:latin typeface="楷体" pitchFamily="49" charset="-122"/>
              <a:ea typeface="楷体" pitchFamily="49" charset="-122"/>
              <a:cs typeface="楷体_GB2312"/>
            </a:endParaRPr>
          </a:p>
          <a:p>
            <a:pPr>
              <a:lnSpc>
                <a:spcPct val="125000"/>
              </a:lnSpc>
              <a:defRPr/>
            </a:pPr>
            <a:r>
              <a:rPr lang="en-US" altLang="zh-CN" b="1" dirty="0" smtClean="0">
                <a:solidFill>
                  <a:schemeClr val="tx1"/>
                </a:solidFill>
                <a:latin typeface="楷体" pitchFamily="49" charset="-122"/>
                <a:ea typeface="楷体" pitchFamily="49" charset="-122"/>
                <a:cs typeface="楷体_GB2312"/>
              </a:rPr>
              <a:t>      2</a:t>
            </a:r>
            <a:r>
              <a:rPr lang="zh-CN" altLang="en-US" b="1" dirty="0" smtClean="0">
                <a:solidFill>
                  <a:schemeClr val="tx1"/>
                </a:solidFill>
                <a:latin typeface="楷体" pitchFamily="49" charset="-122"/>
                <a:ea typeface="楷体" pitchFamily="49" charset="-122"/>
                <a:cs typeface="楷体_GB2312"/>
              </a:rPr>
              <a:t>）液体</a:t>
            </a:r>
            <a:r>
              <a:rPr lang="zh-CN" altLang="en-US" b="1" dirty="0">
                <a:solidFill>
                  <a:schemeClr val="tx1"/>
                </a:solidFill>
                <a:latin typeface="楷体" pitchFamily="49" charset="-122"/>
                <a:ea typeface="楷体" pitchFamily="49" charset="-122"/>
                <a:cs typeface="楷体_GB2312"/>
              </a:rPr>
              <a:t>作</a:t>
            </a:r>
            <a:r>
              <a:rPr lang="zh-CN" altLang="en-US" b="1" dirty="0" smtClean="0">
                <a:solidFill>
                  <a:srgbClr val="FF0000"/>
                </a:solidFill>
                <a:latin typeface="楷体" pitchFamily="49" charset="-122"/>
                <a:ea typeface="楷体" pitchFamily="49" charset="-122"/>
                <a:cs typeface="楷体_GB2312"/>
              </a:rPr>
              <a:t>定常流动</a:t>
            </a:r>
            <a:endParaRPr lang="en-US" altLang="zh-CN" b="1" dirty="0" smtClean="0">
              <a:solidFill>
                <a:schemeClr val="tx1"/>
              </a:solidFill>
              <a:latin typeface="楷体" pitchFamily="49" charset="-122"/>
              <a:ea typeface="楷体" pitchFamily="49" charset="-122"/>
              <a:cs typeface="楷体_GB2312"/>
            </a:endParaRPr>
          </a:p>
        </p:txBody>
      </p:sp>
      <p:sp>
        <p:nvSpPr>
          <p:cNvPr id="5" name="左箭头 4"/>
          <p:cNvSpPr/>
          <p:nvPr/>
        </p:nvSpPr>
        <p:spPr>
          <a:xfrm>
            <a:off x="10260013" y="1052513"/>
            <a:ext cx="46037" cy="7302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0" name="下箭头 9"/>
          <p:cNvSpPr/>
          <p:nvPr/>
        </p:nvSpPr>
        <p:spPr>
          <a:xfrm flipH="1">
            <a:off x="4211960" y="2485798"/>
            <a:ext cx="666458" cy="118549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下箭头 10"/>
          <p:cNvSpPr/>
          <p:nvPr/>
        </p:nvSpPr>
        <p:spPr>
          <a:xfrm>
            <a:off x="4211960" y="4682453"/>
            <a:ext cx="666458" cy="101591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12" name="对象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13600574"/>
              </p:ext>
            </p:extLst>
          </p:nvPr>
        </p:nvGraphicFramePr>
        <p:xfrm>
          <a:off x="3463540" y="5964049"/>
          <a:ext cx="3706778" cy="6050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754" name="公式" r:id="rId3" imgW="1371600" imgH="228600" progId="Equation.3">
                  <p:embed/>
                </p:oleObj>
              </mc:Choice>
              <mc:Fallback>
                <p:oleObj name="公式" r:id="rId3" imgW="1371600" imgH="228600" progId="Equation.3">
                  <p:embed/>
                  <p:pic>
                    <p:nvPicPr>
                      <p:cNvPr id="0" name="对象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63540" y="5964049"/>
                        <a:ext cx="3706778" cy="60509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圆角矩形 12"/>
          <p:cNvSpPr/>
          <p:nvPr/>
        </p:nvSpPr>
        <p:spPr>
          <a:xfrm>
            <a:off x="5364088" y="2997959"/>
            <a:ext cx="1872208" cy="500020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zh-CN" sz="2000" b="1" dirty="0">
                <a:solidFill>
                  <a:srgbClr val="000000"/>
                </a:solidFill>
                <a:latin typeface="楷体" pitchFamily="49" charset="-122"/>
                <a:ea typeface="楷体" pitchFamily="49" charset="-122"/>
              </a:rPr>
              <a:t>质量守恒定律</a:t>
            </a:r>
            <a:endParaRPr lang="zh-CN" altLang="en-US" sz="2000" dirty="0"/>
          </a:p>
        </p:txBody>
      </p:sp>
      <p:sp>
        <p:nvSpPr>
          <p:cNvPr id="14" name="圆角矩形 13"/>
          <p:cNvSpPr/>
          <p:nvPr/>
        </p:nvSpPr>
        <p:spPr>
          <a:xfrm>
            <a:off x="3635896" y="3719671"/>
            <a:ext cx="3888432" cy="914400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zh-CN" b="1" dirty="0">
                <a:solidFill>
                  <a:srgbClr val="000000"/>
                </a:solidFill>
                <a:latin typeface="楷体" pitchFamily="49" charset="-122"/>
                <a:ea typeface="楷体" pitchFamily="49" charset="-122"/>
              </a:rPr>
              <a:t>单位时间内流过通道任一通流截面的液体</a:t>
            </a:r>
            <a:r>
              <a:rPr lang="zh-CN" altLang="zh-CN" b="1" dirty="0" smtClean="0">
                <a:solidFill>
                  <a:srgbClr val="000000"/>
                </a:solidFill>
                <a:latin typeface="楷体" pitchFamily="49" charset="-122"/>
                <a:ea typeface="楷体" pitchFamily="49" charset="-122"/>
              </a:rPr>
              <a:t>质量相等</a:t>
            </a:r>
            <a:endParaRPr lang="zh-CN" altLang="en-US" dirty="0"/>
          </a:p>
        </p:txBody>
      </p:sp>
      <p:pic>
        <p:nvPicPr>
          <p:cNvPr id="15" name="Picture 2" descr="C:\Users\wangqiang\Desktop\QQ截图20150904145737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4470525"/>
            <a:ext cx="2583820" cy="1408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矩形 15"/>
          <p:cNvSpPr/>
          <p:nvPr/>
        </p:nvSpPr>
        <p:spPr>
          <a:xfrm>
            <a:off x="5940152" y="1374860"/>
            <a:ext cx="2880319" cy="101566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zh-CN" altLang="en-US" sz="2000" b="1" dirty="0" smtClean="0">
                <a:latin typeface="楷体" pitchFamily="49" charset="-122"/>
                <a:ea typeface="楷体" pitchFamily="49" charset="-122"/>
              </a:rPr>
              <a:t>任</a:t>
            </a:r>
            <a:r>
              <a:rPr lang="zh-CN" altLang="en-US" sz="2000" b="1" dirty="0">
                <a:latin typeface="楷体" pitchFamily="49" charset="-122"/>
                <a:ea typeface="楷体" pitchFamily="49" charset="-122"/>
              </a:rPr>
              <a:t>一点处的</a:t>
            </a:r>
            <a:r>
              <a:rPr lang="zh-CN" altLang="en-US" sz="2000" b="1" dirty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压力、速度和密度</a:t>
            </a:r>
            <a:r>
              <a:rPr lang="zh-CN" altLang="en-US" sz="2000" b="1" dirty="0">
                <a:latin typeface="楷体" pitchFamily="49" charset="-122"/>
                <a:ea typeface="楷体" pitchFamily="49" charset="-122"/>
              </a:rPr>
              <a:t>都不随</a:t>
            </a:r>
            <a:r>
              <a:rPr lang="zh-CN" altLang="en-US" sz="2000" b="1" dirty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时间</a:t>
            </a:r>
            <a:r>
              <a:rPr lang="zh-CN" altLang="en-US" sz="2000" b="1" dirty="0">
                <a:latin typeface="楷体" pitchFamily="49" charset="-122"/>
                <a:ea typeface="楷体" pitchFamily="49" charset="-122"/>
              </a:rPr>
              <a:t>变化而</a:t>
            </a:r>
            <a:r>
              <a:rPr lang="zh-CN" altLang="en-US" sz="2000" b="1" dirty="0" smtClean="0">
                <a:latin typeface="楷体" pitchFamily="49" charset="-122"/>
                <a:ea typeface="楷体" pitchFamily="49" charset="-122"/>
              </a:rPr>
              <a:t>变化且液体不被压缩</a:t>
            </a:r>
            <a:r>
              <a:rPr lang="zh-CN" altLang="en-US" sz="1600" b="1" dirty="0" smtClean="0">
                <a:latin typeface="楷体" pitchFamily="49" charset="-122"/>
                <a:ea typeface="楷体" pitchFamily="49" charset="-122"/>
              </a:rPr>
              <a:t>。</a:t>
            </a:r>
            <a:endParaRPr lang="zh-CN" altLang="en-US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5730" y="0"/>
            <a:ext cx="9138270" cy="147732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>
              <a:lnSpc>
                <a:spcPct val="125000"/>
              </a:lnSpc>
            </a:pPr>
            <a:r>
              <a:rPr lang="zh-CN" altLang="en-US" b="1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    </a:t>
            </a:r>
            <a:r>
              <a:rPr lang="zh-CN" altLang="en-US" b="1" dirty="0" smtClean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例</a:t>
            </a:r>
            <a:r>
              <a:rPr lang="en-US" altLang="zh-CN" b="1" dirty="0" smtClean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6</a:t>
            </a:r>
            <a:r>
              <a:rPr lang="zh-CN" altLang="en-US" b="1" dirty="0" smtClean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、</a:t>
            </a:r>
            <a:r>
              <a:rPr lang="zh-CN" altLang="en-US" b="1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水流</a:t>
            </a:r>
            <a:r>
              <a:rPr lang="zh-CN" altLang="en-US" b="1" dirty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沿变截面管向外作定常流动</a:t>
            </a:r>
            <a:r>
              <a:rPr lang="zh-CN" altLang="en-US" b="1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，</a:t>
            </a:r>
            <a:r>
              <a:rPr lang="en-US" altLang="zh-CN" b="1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A</a:t>
            </a:r>
            <a:r>
              <a:rPr lang="en-US" altLang="zh-CN" b="1" baseline="-25000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0</a:t>
            </a:r>
            <a:r>
              <a:rPr lang="en-US" altLang="zh-CN" b="1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=4m</a:t>
            </a:r>
            <a:r>
              <a:rPr lang="en-US" altLang="zh-CN" b="1" baseline="30000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2</a:t>
            </a:r>
            <a:r>
              <a:rPr lang="zh-CN" altLang="en-US" b="1" dirty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，</a:t>
            </a:r>
            <a:r>
              <a:rPr lang="en-US" altLang="zh-CN" b="1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A</a:t>
            </a:r>
            <a:r>
              <a:rPr lang="en-US" altLang="zh-CN" b="1" baseline="-25000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1</a:t>
            </a:r>
            <a:r>
              <a:rPr lang="en-US" altLang="zh-CN" b="1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=0.04m</a:t>
            </a:r>
            <a:r>
              <a:rPr lang="en-US" altLang="zh-CN" b="1" baseline="30000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2</a:t>
            </a:r>
            <a:r>
              <a:rPr lang="zh-CN" altLang="en-US" b="1" dirty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，</a:t>
            </a:r>
            <a:r>
              <a:rPr lang="en-US" altLang="zh-CN" b="1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A</a:t>
            </a:r>
            <a:r>
              <a:rPr lang="en-US" altLang="zh-CN" b="1" baseline="-25000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2</a:t>
            </a:r>
            <a:r>
              <a:rPr lang="en-US" altLang="zh-CN" b="1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=0.1m</a:t>
            </a:r>
            <a:r>
              <a:rPr lang="en-US" altLang="zh-CN" b="1" baseline="30000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2</a:t>
            </a:r>
            <a:r>
              <a:rPr lang="zh-CN" altLang="en-US" b="1" dirty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，</a:t>
            </a:r>
            <a:r>
              <a:rPr lang="en-US" altLang="zh-CN" b="1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A</a:t>
            </a:r>
            <a:r>
              <a:rPr lang="en-US" altLang="zh-CN" b="1" baseline="-25000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3</a:t>
            </a:r>
            <a:r>
              <a:rPr lang="en-US" altLang="zh-CN" b="1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=0.03m</a:t>
            </a:r>
            <a:r>
              <a:rPr lang="en-US" altLang="zh-CN" b="1" baseline="30000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2</a:t>
            </a:r>
            <a:r>
              <a:rPr lang="zh-CN" altLang="en-US" b="1" dirty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。液面到各</a:t>
            </a:r>
            <a:r>
              <a:rPr lang="zh-CN" altLang="en-US" b="1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截面距离为</a:t>
            </a:r>
            <a:r>
              <a:rPr lang="en-US" altLang="zh-CN" b="1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H</a:t>
            </a:r>
            <a:r>
              <a:rPr lang="en-US" altLang="zh-CN" b="1" baseline="-25000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1 </a:t>
            </a:r>
            <a:r>
              <a:rPr lang="en-US" altLang="zh-CN" b="1" dirty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=1m</a:t>
            </a:r>
            <a:r>
              <a:rPr lang="zh-CN" altLang="en-US" b="1" dirty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，</a:t>
            </a:r>
            <a:r>
              <a:rPr lang="en-US" altLang="zh-CN" b="1" dirty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H</a:t>
            </a:r>
            <a:r>
              <a:rPr lang="en-US" altLang="zh-CN" b="1" baseline="-25000" dirty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2 </a:t>
            </a:r>
            <a:r>
              <a:rPr lang="en-US" altLang="zh-CN" b="1" dirty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=</a:t>
            </a:r>
            <a:r>
              <a:rPr lang="en-US" altLang="zh-CN" b="1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2m,H</a:t>
            </a:r>
            <a:r>
              <a:rPr lang="en-US" altLang="zh-CN" b="1" baseline="-25000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3</a:t>
            </a:r>
            <a:r>
              <a:rPr lang="en-US" altLang="zh-CN" b="1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=3m</a:t>
            </a:r>
            <a:r>
              <a:rPr lang="zh-CN" altLang="en-US" b="1" dirty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。试求</a:t>
            </a:r>
            <a:r>
              <a:rPr lang="en-US" altLang="zh-CN" b="1" dirty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A</a:t>
            </a:r>
            <a:r>
              <a:rPr lang="en-US" altLang="zh-CN" b="1" baseline="-25000" dirty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1</a:t>
            </a:r>
            <a:r>
              <a:rPr lang="zh-CN" altLang="en-US" b="1" dirty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和</a:t>
            </a:r>
            <a:r>
              <a:rPr lang="en-US" altLang="zh-CN" b="1" dirty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A</a:t>
            </a:r>
            <a:r>
              <a:rPr lang="en-US" altLang="zh-CN" b="1" baseline="-25000" dirty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2</a:t>
            </a:r>
            <a:r>
              <a:rPr lang="zh-CN" altLang="en-US" b="1" dirty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处的</a:t>
            </a:r>
            <a:r>
              <a:rPr lang="zh-CN" altLang="en-US" b="1" dirty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相对</a:t>
            </a:r>
            <a:r>
              <a:rPr lang="zh-CN" altLang="en-US" b="1" dirty="0" smtClean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压力</a:t>
            </a:r>
            <a:r>
              <a:rPr lang="zh-CN" altLang="en-US" b="1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。（以</a:t>
            </a:r>
            <a:r>
              <a:rPr lang="zh-CN" altLang="en-US" b="1" dirty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水柱高度</a:t>
            </a:r>
            <a:r>
              <a:rPr lang="zh-CN" altLang="en-US" b="1" dirty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表示）</a:t>
            </a:r>
          </a:p>
        </p:txBody>
      </p:sp>
      <p:pic>
        <p:nvPicPr>
          <p:cNvPr id="12390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258527"/>
            <a:ext cx="3456384" cy="41074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/>
          <p:cNvSpPr/>
          <p:nvPr/>
        </p:nvSpPr>
        <p:spPr>
          <a:xfrm>
            <a:off x="4574865" y="2118675"/>
            <a:ext cx="4176464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b="1" dirty="0" smtClean="0">
                <a:latin typeface="楷体" pitchFamily="49" charset="-122"/>
                <a:ea typeface="楷体" pitchFamily="49" charset="-122"/>
              </a:rPr>
              <a:t>分析：</a:t>
            </a:r>
            <a:endParaRPr lang="en-US" altLang="zh-CN" b="1" dirty="0" smtClean="0">
              <a:latin typeface="楷体" pitchFamily="49" charset="-122"/>
              <a:ea typeface="楷体" pitchFamily="49" charset="-122"/>
            </a:endParaRPr>
          </a:p>
          <a:p>
            <a:pPr>
              <a:lnSpc>
                <a:spcPct val="125000"/>
              </a:lnSpc>
            </a:pPr>
            <a:r>
              <a:rPr lang="en-US" altLang="zh-CN" b="1" dirty="0" smtClean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1</a:t>
            </a:r>
            <a:r>
              <a:rPr lang="zh-CN" altLang="en-US" b="1" dirty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、选取合适的</a:t>
            </a:r>
            <a:r>
              <a:rPr lang="zh-CN" altLang="en-US" b="1" dirty="0" smtClean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基准面</a:t>
            </a:r>
            <a:endParaRPr lang="en-US" altLang="zh-CN" b="1" dirty="0" smtClean="0">
              <a:solidFill>
                <a:srgbClr val="FF0000"/>
              </a:solidFill>
              <a:latin typeface="楷体" pitchFamily="49" charset="-122"/>
              <a:ea typeface="楷体" pitchFamily="49" charset="-122"/>
            </a:endParaRPr>
          </a:p>
          <a:p>
            <a:pPr algn="ctr">
              <a:lnSpc>
                <a:spcPct val="125000"/>
              </a:lnSpc>
            </a:pPr>
            <a:r>
              <a:rPr lang="zh-CN" altLang="en-US" b="1" dirty="0" smtClean="0">
                <a:latin typeface="楷体" pitchFamily="49" charset="-122"/>
                <a:ea typeface="楷体" pitchFamily="49" charset="-122"/>
              </a:rPr>
              <a:t>    基准面</a:t>
            </a:r>
            <a:r>
              <a:rPr lang="zh-CN" altLang="en-US" b="1" dirty="0" smtClean="0">
                <a:latin typeface="楷体" pitchFamily="49" charset="-122"/>
                <a:ea typeface="楷体" pitchFamily="49" charset="-122"/>
              </a:rPr>
              <a:t>取</a:t>
            </a:r>
            <a:r>
              <a:rPr lang="zh-CN" altLang="en-US" b="1" dirty="0">
                <a:latin typeface="楷体" pitchFamily="49" charset="-122"/>
                <a:ea typeface="楷体" pitchFamily="49" charset="-122"/>
              </a:rPr>
              <a:t>液</a:t>
            </a:r>
            <a:r>
              <a:rPr lang="zh-CN" altLang="en-US" b="1" dirty="0" smtClean="0">
                <a:latin typeface="楷体" pitchFamily="49" charset="-122"/>
                <a:ea typeface="楷体" pitchFamily="49" charset="-122"/>
              </a:rPr>
              <a:t>平面</a:t>
            </a:r>
            <a:r>
              <a:rPr lang="en-US" altLang="zh-CN" b="1" dirty="0" smtClean="0">
                <a:latin typeface="楷体" pitchFamily="49" charset="-122"/>
                <a:ea typeface="楷体" pitchFamily="49" charset="-122"/>
              </a:rPr>
              <a:t>0-0</a:t>
            </a:r>
            <a:r>
              <a:rPr lang="zh-CN" altLang="en-US" b="1" dirty="0" smtClean="0">
                <a:latin typeface="楷体" pitchFamily="49" charset="-122"/>
                <a:ea typeface="楷体" pitchFamily="49" charset="-122"/>
              </a:rPr>
              <a:t>， </a:t>
            </a:r>
            <a:r>
              <a:rPr lang="en-US" altLang="zh-CN" b="1" dirty="0" smtClean="0">
                <a:latin typeface="楷体" pitchFamily="49" charset="-122"/>
                <a:ea typeface="楷体" pitchFamily="49" charset="-122"/>
              </a:rPr>
              <a:t>P</a:t>
            </a:r>
            <a:r>
              <a:rPr lang="en-US" altLang="zh-CN" b="1" baseline="-25000" dirty="0" smtClean="0">
                <a:latin typeface="楷体" pitchFamily="49" charset="-122"/>
                <a:ea typeface="楷体" pitchFamily="49" charset="-122"/>
              </a:rPr>
              <a:t>0</a:t>
            </a:r>
            <a:r>
              <a:rPr lang="en-US" altLang="zh-CN" b="1" dirty="0" smtClean="0">
                <a:latin typeface="楷体" pitchFamily="49" charset="-122"/>
                <a:ea typeface="楷体" pitchFamily="49" charset="-122"/>
              </a:rPr>
              <a:t>=Pa</a:t>
            </a:r>
            <a:r>
              <a:rPr lang="zh-CN" altLang="en-US" b="1" dirty="0" smtClean="0">
                <a:latin typeface="楷体" pitchFamily="49" charset="-122"/>
                <a:ea typeface="楷体" pitchFamily="49" charset="-122"/>
              </a:rPr>
              <a:t>，</a:t>
            </a:r>
            <a:r>
              <a:rPr lang="en-US" altLang="zh-CN" b="1" dirty="0" smtClean="0">
                <a:latin typeface="楷体" pitchFamily="49" charset="-122"/>
                <a:ea typeface="楷体" pitchFamily="49" charset="-122"/>
              </a:rPr>
              <a:t>V</a:t>
            </a:r>
            <a:r>
              <a:rPr lang="en-US" altLang="zh-CN" b="1" baseline="-25000" dirty="0">
                <a:latin typeface="楷体" pitchFamily="49" charset="-122"/>
                <a:ea typeface="楷体" pitchFamily="49" charset="-122"/>
              </a:rPr>
              <a:t>0</a:t>
            </a:r>
            <a:r>
              <a:rPr lang="en-US" altLang="zh-CN" b="1" dirty="0" smtClean="0">
                <a:latin typeface="楷体" pitchFamily="49" charset="-122"/>
                <a:ea typeface="楷体" pitchFamily="49" charset="-122"/>
              </a:rPr>
              <a:t>≈0</a:t>
            </a:r>
            <a:r>
              <a:rPr lang="zh-CN" altLang="en-US" b="1" dirty="0" smtClean="0">
                <a:latin typeface="楷体" pitchFamily="49" charset="-122"/>
                <a:ea typeface="楷体" pitchFamily="49" charset="-122"/>
              </a:rPr>
              <a:t>。</a:t>
            </a:r>
            <a:endParaRPr lang="en-US" altLang="zh-CN" b="1" dirty="0" smtClean="0">
              <a:latin typeface="楷体" pitchFamily="49" charset="-122"/>
              <a:ea typeface="楷体" pitchFamily="49" charset="-122"/>
            </a:endParaRPr>
          </a:p>
          <a:p>
            <a:pPr>
              <a:lnSpc>
                <a:spcPct val="125000"/>
              </a:lnSpc>
            </a:pPr>
            <a:endParaRPr lang="en-US" altLang="zh-CN" b="1" dirty="0">
              <a:latin typeface="楷体" pitchFamily="49" charset="-122"/>
              <a:ea typeface="楷体" pitchFamily="49" charset="-122"/>
            </a:endParaRPr>
          </a:p>
          <a:p>
            <a:pPr>
              <a:lnSpc>
                <a:spcPct val="125000"/>
              </a:lnSpc>
            </a:pPr>
            <a:r>
              <a:rPr lang="en-US" altLang="zh-CN" b="1" dirty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 2</a:t>
            </a:r>
            <a:r>
              <a:rPr lang="zh-CN" altLang="en-US" b="1" dirty="0" smtClean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、各截面</a:t>
            </a:r>
            <a:r>
              <a:rPr lang="zh-CN" altLang="en-US" b="1" dirty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上的</a:t>
            </a:r>
            <a:r>
              <a:rPr lang="zh-CN" altLang="en-US" b="1" dirty="0" smtClean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压力单位</a:t>
            </a:r>
            <a:r>
              <a:rPr lang="zh-CN" altLang="en-US" b="1" dirty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要统一，都取相对或绝对压力</a:t>
            </a:r>
            <a:r>
              <a:rPr lang="zh-CN" altLang="en-US" b="1" dirty="0" smtClean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。</a:t>
            </a:r>
            <a:endParaRPr lang="en-US" altLang="zh-CN" b="1" dirty="0" smtClean="0">
              <a:solidFill>
                <a:srgbClr val="FF0000"/>
              </a:solidFill>
              <a:latin typeface="楷体" pitchFamily="49" charset="-122"/>
              <a:ea typeface="楷体" pitchFamily="49" charset="-122"/>
            </a:endParaRPr>
          </a:p>
          <a:p>
            <a:pPr>
              <a:lnSpc>
                <a:spcPct val="125000"/>
              </a:lnSpc>
            </a:pPr>
            <a:r>
              <a:rPr lang="zh-CN" altLang="en-US" b="1" dirty="0" smtClean="0">
                <a:latin typeface="楷体" pitchFamily="49" charset="-122"/>
                <a:ea typeface="楷体" pitchFamily="49" charset="-122"/>
              </a:rPr>
              <a:t>     </a:t>
            </a:r>
            <a:r>
              <a:rPr lang="zh-CN" altLang="en-US" b="1" dirty="0" smtClean="0">
                <a:latin typeface="楷体" pitchFamily="49" charset="-122"/>
                <a:ea typeface="楷体" pitchFamily="49" charset="-122"/>
              </a:rPr>
              <a:t>题意要求求相对压力以水柱高度表示。</a:t>
            </a:r>
            <a:r>
              <a:rPr lang="en-US" altLang="zh-CN" dirty="0" smtClean="0"/>
              <a:t>H=P</a:t>
            </a:r>
            <a:r>
              <a:rPr lang="en-US" altLang="zh-CN" dirty="0"/>
              <a:t>/(</a:t>
            </a:r>
            <a:r>
              <a:rPr lang="el-GR" altLang="zh-CN" dirty="0"/>
              <a:t>ρ</a:t>
            </a:r>
            <a:r>
              <a:rPr lang="en-US" altLang="zh-CN" dirty="0"/>
              <a:t>g)</a:t>
            </a:r>
            <a:r>
              <a:rPr lang="en-US" altLang="zh-CN" b="1" dirty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51566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90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76131"/>
            <a:ext cx="3707904" cy="49411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/>
        </p:nvSpPr>
        <p:spPr>
          <a:xfrm>
            <a:off x="4246292" y="2409363"/>
            <a:ext cx="4386270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CN" b="1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P</a:t>
            </a:r>
            <a:r>
              <a:rPr lang="en-US" altLang="zh-CN" b="1" baseline="-25000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0</a:t>
            </a:r>
            <a:r>
              <a:rPr lang="en-US" altLang="zh-CN" b="1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=P</a:t>
            </a:r>
            <a:r>
              <a:rPr lang="en-US" altLang="zh-CN" b="1" baseline="-25000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a</a:t>
            </a:r>
            <a:r>
              <a:rPr lang="en-US" altLang="zh-CN" b="1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=0</a:t>
            </a:r>
            <a:r>
              <a:rPr lang="zh-CN" altLang="en-US" b="1" baseline="-25000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，</a:t>
            </a:r>
            <a:r>
              <a:rPr lang="en-US" altLang="zh-CN" b="1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h</a:t>
            </a:r>
            <a:r>
              <a:rPr lang="en-US" altLang="zh-CN" b="1" baseline="-25000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0</a:t>
            </a:r>
            <a:r>
              <a:rPr lang="en-US" altLang="zh-CN" b="1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=3m</a:t>
            </a:r>
            <a:r>
              <a:rPr lang="zh-CN" altLang="en-US" b="1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，</a:t>
            </a:r>
            <a:r>
              <a:rPr lang="en-US" altLang="zh-CN" b="1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V</a:t>
            </a:r>
            <a:r>
              <a:rPr lang="en-US" altLang="zh-CN" b="1" baseline="-25000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1</a:t>
            </a:r>
            <a:r>
              <a:rPr lang="en-US" altLang="zh-CN" b="1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≈0</a:t>
            </a:r>
            <a:r>
              <a:rPr lang="zh-CN" altLang="en-US" b="1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。</a:t>
            </a:r>
            <a:r>
              <a:rPr lang="en-US" altLang="zh-CN" b="1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A</a:t>
            </a:r>
            <a:r>
              <a:rPr lang="en-US" altLang="zh-CN" b="1" baseline="-25000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0</a:t>
            </a:r>
            <a:r>
              <a:rPr lang="en-US" altLang="zh-CN" b="1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=4m</a:t>
            </a:r>
            <a:r>
              <a:rPr lang="en-US" altLang="zh-CN" b="1" baseline="30000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2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4245484" y="3979836"/>
            <a:ext cx="4659887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CN" b="1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P</a:t>
            </a:r>
            <a:r>
              <a:rPr lang="en-US" altLang="zh-CN" b="1" baseline="-25000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3</a:t>
            </a:r>
            <a:r>
              <a:rPr lang="en-US" altLang="zh-CN" b="1" dirty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=P</a:t>
            </a:r>
            <a:r>
              <a:rPr lang="en-US" altLang="zh-CN" b="1" baseline="-25000" dirty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a</a:t>
            </a:r>
            <a:r>
              <a:rPr lang="en-US" altLang="zh-CN" b="1" dirty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=0</a:t>
            </a:r>
            <a:r>
              <a:rPr lang="en-US" altLang="zh-CN" b="1" baseline="-25000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 </a:t>
            </a:r>
            <a:r>
              <a:rPr lang="zh-CN" altLang="en-US" b="1" baseline="-25000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，</a:t>
            </a:r>
            <a:r>
              <a:rPr lang="en-US" altLang="zh-CN" b="1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V</a:t>
            </a:r>
            <a:r>
              <a:rPr lang="en-US" altLang="zh-CN" b="1" baseline="-25000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3</a:t>
            </a:r>
            <a:r>
              <a:rPr lang="en-US" altLang="zh-CN" b="1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=?</a:t>
            </a:r>
            <a:r>
              <a:rPr lang="zh-CN" altLang="en-US" b="1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，</a:t>
            </a:r>
            <a:r>
              <a:rPr lang="en-US" altLang="zh-CN" b="1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h</a:t>
            </a:r>
            <a:r>
              <a:rPr lang="en-US" altLang="zh-CN" b="1" baseline="-25000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3</a:t>
            </a:r>
            <a:r>
              <a:rPr lang="en-US" altLang="zh-CN" b="1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=0</a:t>
            </a:r>
            <a:r>
              <a:rPr lang="zh-CN" altLang="en-US" b="1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，</a:t>
            </a:r>
            <a:r>
              <a:rPr lang="en-US" altLang="zh-CN" b="1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A</a:t>
            </a:r>
            <a:r>
              <a:rPr lang="en-US" altLang="zh-CN" b="1" baseline="-25000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3</a:t>
            </a:r>
            <a:r>
              <a:rPr lang="en-US" altLang="zh-CN" b="1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=0.03m</a:t>
            </a:r>
            <a:r>
              <a:rPr lang="en-US" altLang="zh-CN" b="1" baseline="30000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2</a:t>
            </a:r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4909961" y="5896858"/>
            <a:ext cx="2804319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CN" b="1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A</a:t>
            </a:r>
            <a:r>
              <a:rPr lang="en-US" altLang="zh-CN" b="1" baseline="-25000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1 </a:t>
            </a:r>
            <a:r>
              <a:rPr lang="en-US" altLang="zh-CN" b="1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V</a:t>
            </a:r>
            <a:r>
              <a:rPr lang="en-US" altLang="zh-CN" b="1" baseline="-25000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1 </a:t>
            </a:r>
            <a:r>
              <a:rPr lang="en-US" altLang="zh-CN" b="1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= A</a:t>
            </a:r>
            <a:r>
              <a:rPr lang="en-US" altLang="zh-CN" b="1" baseline="-25000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2</a:t>
            </a:r>
            <a:r>
              <a:rPr lang="en-US" altLang="zh-CN" b="1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V</a:t>
            </a:r>
            <a:r>
              <a:rPr lang="en-US" altLang="zh-CN" b="1" baseline="-25000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2</a:t>
            </a:r>
            <a:r>
              <a:rPr lang="en-US" altLang="zh-CN" b="1" dirty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= </a:t>
            </a:r>
            <a:r>
              <a:rPr lang="en-US" altLang="zh-CN" b="1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A</a:t>
            </a:r>
            <a:r>
              <a:rPr lang="en-US" altLang="zh-CN" b="1" baseline="-25000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3 </a:t>
            </a:r>
            <a:r>
              <a:rPr lang="en-US" altLang="zh-CN" b="1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V</a:t>
            </a:r>
            <a:r>
              <a:rPr lang="en-US" altLang="zh-CN" b="1" baseline="-25000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3</a:t>
            </a:r>
            <a:endParaRPr lang="en-US" altLang="zh-CN" b="1" dirty="0" smtClean="0">
              <a:solidFill>
                <a:prstClr val="black"/>
              </a:solidFill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-108520" y="0"/>
            <a:ext cx="9252520" cy="1137106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已知</a:t>
            </a:r>
            <a:r>
              <a:rPr lang="en-US" altLang="zh-CN" b="1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;A</a:t>
            </a:r>
            <a:r>
              <a:rPr lang="en-US" altLang="zh-CN" b="1" baseline="-25000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0</a:t>
            </a:r>
            <a:r>
              <a:rPr lang="en-US" altLang="zh-CN" b="1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=4m</a:t>
            </a:r>
            <a:r>
              <a:rPr lang="en-US" altLang="zh-CN" b="1" baseline="30000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2</a:t>
            </a:r>
            <a:r>
              <a:rPr lang="zh-CN" altLang="en-US" b="1" dirty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，</a:t>
            </a:r>
            <a:r>
              <a:rPr lang="en-US" altLang="zh-CN" b="1" dirty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A</a:t>
            </a:r>
            <a:r>
              <a:rPr lang="en-US" altLang="zh-CN" b="1" baseline="-25000" dirty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1</a:t>
            </a:r>
            <a:r>
              <a:rPr lang="en-US" altLang="zh-CN" b="1" dirty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=0.04m</a:t>
            </a:r>
            <a:r>
              <a:rPr lang="en-US" altLang="zh-CN" b="1" baseline="30000" dirty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2</a:t>
            </a:r>
            <a:r>
              <a:rPr lang="zh-CN" altLang="en-US" b="1" dirty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，</a:t>
            </a:r>
            <a:r>
              <a:rPr lang="en-US" altLang="zh-CN" b="1" dirty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A</a:t>
            </a:r>
            <a:r>
              <a:rPr lang="en-US" altLang="zh-CN" b="1" baseline="-25000" dirty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2</a:t>
            </a:r>
            <a:r>
              <a:rPr lang="en-US" altLang="zh-CN" b="1" dirty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=0.1m</a:t>
            </a:r>
            <a:r>
              <a:rPr lang="en-US" altLang="zh-CN" b="1" baseline="30000" dirty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2</a:t>
            </a:r>
            <a:r>
              <a:rPr lang="zh-CN" altLang="en-US" b="1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，</a:t>
            </a:r>
            <a:r>
              <a:rPr lang="en-US" altLang="zh-CN" b="1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A</a:t>
            </a:r>
            <a:r>
              <a:rPr lang="en-US" altLang="zh-CN" b="1" baseline="-25000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3</a:t>
            </a:r>
            <a:r>
              <a:rPr lang="en-US" altLang="zh-CN" b="1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=0.03m</a:t>
            </a:r>
            <a:r>
              <a:rPr lang="en-US" altLang="zh-CN" b="1" baseline="30000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2 </a:t>
            </a:r>
            <a:r>
              <a:rPr lang="zh-CN" altLang="en-US" b="1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，</a:t>
            </a:r>
            <a:r>
              <a:rPr lang="en-US" altLang="zh-CN" b="1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H</a:t>
            </a:r>
            <a:r>
              <a:rPr lang="en-US" altLang="zh-CN" b="1" baseline="-25000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1 </a:t>
            </a:r>
            <a:r>
              <a:rPr lang="en-US" altLang="zh-CN" b="1" dirty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=1m</a:t>
            </a:r>
            <a:r>
              <a:rPr lang="zh-CN" altLang="en-US" b="1" dirty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，</a:t>
            </a:r>
            <a:r>
              <a:rPr lang="en-US" altLang="zh-CN" b="1" dirty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H</a:t>
            </a:r>
            <a:r>
              <a:rPr lang="en-US" altLang="zh-CN" b="1" baseline="-25000" dirty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2 </a:t>
            </a:r>
            <a:r>
              <a:rPr lang="en-US" altLang="zh-CN" b="1" dirty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=</a:t>
            </a:r>
            <a:r>
              <a:rPr lang="en-US" altLang="zh-CN" b="1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2m,H</a:t>
            </a:r>
            <a:r>
              <a:rPr lang="en-US" altLang="zh-CN" b="1" baseline="-25000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3</a:t>
            </a:r>
            <a:r>
              <a:rPr lang="en-US" altLang="zh-CN" b="1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=3m</a:t>
            </a:r>
            <a:r>
              <a:rPr lang="zh-CN" altLang="en-US" b="1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。试</a:t>
            </a:r>
            <a:r>
              <a:rPr lang="zh-CN" altLang="en-US" b="1" dirty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求</a:t>
            </a:r>
            <a:r>
              <a:rPr lang="en-US" altLang="zh-CN" b="1" dirty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A</a:t>
            </a:r>
            <a:r>
              <a:rPr lang="en-US" altLang="zh-CN" b="1" baseline="-25000" dirty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1</a:t>
            </a:r>
            <a:r>
              <a:rPr lang="zh-CN" altLang="en-US" b="1" dirty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和</a:t>
            </a:r>
            <a:r>
              <a:rPr lang="en-US" altLang="zh-CN" b="1" dirty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A</a:t>
            </a:r>
            <a:r>
              <a:rPr lang="en-US" altLang="zh-CN" b="1" baseline="-25000" dirty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2</a:t>
            </a:r>
            <a:r>
              <a:rPr lang="zh-CN" altLang="en-US" b="1" dirty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处的</a:t>
            </a:r>
            <a:r>
              <a:rPr lang="zh-CN" altLang="en-US" b="1" dirty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相对压力</a:t>
            </a:r>
            <a:r>
              <a:rPr lang="zh-CN" altLang="en-US" b="1" dirty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。（以</a:t>
            </a:r>
            <a:r>
              <a:rPr lang="zh-CN" altLang="en-US" b="1" dirty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水柱高度</a:t>
            </a:r>
            <a:r>
              <a:rPr lang="zh-CN" altLang="en-US" b="1" dirty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表示）</a:t>
            </a:r>
            <a:endParaRPr lang="zh-CN" altLang="en-US" dirty="0"/>
          </a:p>
        </p:txBody>
      </p:sp>
      <p:sp>
        <p:nvSpPr>
          <p:cNvPr id="16" name="矩形 15"/>
          <p:cNvSpPr/>
          <p:nvPr/>
        </p:nvSpPr>
        <p:spPr>
          <a:xfrm>
            <a:off x="4215575" y="2928553"/>
            <a:ext cx="4689796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CN" b="1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P</a:t>
            </a:r>
            <a:r>
              <a:rPr lang="en-US" altLang="zh-CN" b="1" baseline="-25000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1</a:t>
            </a:r>
            <a:r>
              <a:rPr lang="en-US" altLang="zh-CN" b="1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=</a:t>
            </a:r>
            <a:r>
              <a:rPr lang="zh-CN" altLang="en-US" b="1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？</a:t>
            </a:r>
            <a:r>
              <a:rPr lang="zh-CN" altLang="en-US" b="1" baseline="-25000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，</a:t>
            </a:r>
            <a:r>
              <a:rPr lang="en-US" altLang="zh-CN" b="1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h</a:t>
            </a:r>
            <a:r>
              <a:rPr lang="en-US" altLang="zh-CN" b="1" baseline="-25000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1 </a:t>
            </a:r>
            <a:r>
              <a:rPr lang="en-US" altLang="zh-CN" b="1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=2m</a:t>
            </a:r>
            <a:r>
              <a:rPr lang="zh-CN" altLang="en-US" b="1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，</a:t>
            </a:r>
            <a:r>
              <a:rPr lang="en-US" altLang="zh-CN" b="1" dirty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V</a:t>
            </a:r>
            <a:r>
              <a:rPr lang="en-US" altLang="zh-CN" b="1" baseline="-25000" dirty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1</a:t>
            </a:r>
            <a:r>
              <a:rPr lang="en-US" altLang="zh-CN" b="1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=</a:t>
            </a:r>
            <a:r>
              <a:rPr lang="zh-CN" altLang="en-US" b="1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？，</a:t>
            </a:r>
            <a:r>
              <a:rPr lang="en-US" altLang="zh-CN" b="1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A</a:t>
            </a:r>
            <a:r>
              <a:rPr lang="en-US" altLang="zh-CN" b="1" baseline="-25000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1</a:t>
            </a:r>
            <a:r>
              <a:rPr lang="en-US" altLang="zh-CN" b="1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=0.04m</a:t>
            </a:r>
            <a:r>
              <a:rPr lang="en-US" altLang="zh-CN" b="1" baseline="30000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2</a:t>
            </a:r>
            <a:endParaRPr lang="zh-CN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4244747" y="3439785"/>
            <a:ext cx="4789040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CN" b="1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P</a:t>
            </a:r>
            <a:r>
              <a:rPr lang="en-US" altLang="zh-CN" b="1" baseline="-25000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2</a:t>
            </a:r>
            <a:r>
              <a:rPr lang="en-US" altLang="zh-CN" b="1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=</a:t>
            </a:r>
            <a:r>
              <a:rPr lang="zh-CN" altLang="en-US" b="1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？</a:t>
            </a:r>
            <a:r>
              <a:rPr lang="zh-CN" altLang="en-US" b="1" baseline="-25000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，</a:t>
            </a:r>
            <a:r>
              <a:rPr lang="en-US" altLang="zh-CN" b="1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h</a:t>
            </a:r>
            <a:r>
              <a:rPr lang="en-US" altLang="zh-CN" b="1" baseline="-25000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2 </a:t>
            </a:r>
            <a:r>
              <a:rPr lang="en-US" altLang="zh-CN" b="1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=1m</a:t>
            </a:r>
            <a:r>
              <a:rPr lang="zh-CN" altLang="en-US" b="1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，</a:t>
            </a:r>
            <a:r>
              <a:rPr lang="en-US" altLang="zh-CN" b="1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V</a:t>
            </a:r>
            <a:r>
              <a:rPr lang="en-US" altLang="zh-CN" b="1" baseline="-25000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2</a:t>
            </a:r>
            <a:r>
              <a:rPr lang="en-US" altLang="zh-CN" b="1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=</a:t>
            </a:r>
            <a:r>
              <a:rPr lang="zh-CN" altLang="en-US" b="1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？，</a:t>
            </a:r>
            <a:r>
              <a:rPr lang="en-US" altLang="zh-CN" b="1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A</a:t>
            </a:r>
            <a:r>
              <a:rPr lang="en-US" altLang="zh-CN" b="1" baseline="-25000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2</a:t>
            </a:r>
            <a:r>
              <a:rPr lang="en-US" altLang="zh-CN" b="1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=0.1m</a:t>
            </a:r>
            <a:r>
              <a:rPr lang="en-US" altLang="zh-CN" b="1" baseline="30000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2</a:t>
            </a:r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4085109" y="1372177"/>
            <a:ext cx="4608512" cy="9521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>
              <a:lnSpc>
                <a:spcPct val="125000"/>
              </a:lnSpc>
              <a:spcBef>
                <a:spcPts val="1000"/>
              </a:spcBef>
              <a:buNone/>
            </a:pPr>
            <a:r>
              <a:rPr lang="en-US" altLang="zh-CN" b="1" dirty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3</a:t>
            </a:r>
            <a:r>
              <a:rPr lang="zh-CN" altLang="en-US" b="1" dirty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、应用伯努利方程和连续性方程的联立来求解问题。</a:t>
            </a:r>
            <a:endParaRPr lang="en-US" altLang="zh-CN" b="1" dirty="0">
              <a:solidFill>
                <a:srgbClr val="FF0000"/>
              </a:solidFill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4" name="左大括号 3"/>
          <p:cNvSpPr/>
          <p:nvPr/>
        </p:nvSpPr>
        <p:spPr>
          <a:xfrm>
            <a:off x="4498127" y="5081536"/>
            <a:ext cx="350764" cy="1073469"/>
          </a:xfrm>
          <a:prstGeom prst="leftBrac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12" name="对象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00411672"/>
              </p:ext>
            </p:extLst>
          </p:nvPr>
        </p:nvGraphicFramePr>
        <p:xfrm>
          <a:off x="4887724" y="4845575"/>
          <a:ext cx="3744838" cy="9434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9517" name="公式" r:id="rId4" imgW="1828800" imgH="438285" progId="Equation.3">
                  <p:embed/>
                </p:oleObj>
              </mc:Choice>
              <mc:Fallback>
                <p:oleObj name="公式" r:id="rId4" imgW="1828800" imgH="438285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87724" y="4845575"/>
                        <a:ext cx="3744838" cy="943468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rgbClr val="008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73667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90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340768"/>
            <a:ext cx="3707904" cy="5517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/>
          <p:cNvSpPr/>
          <p:nvPr/>
        </p:nvSpPr>
        <p:spPr>
          <a:xfrm>
            <a:off x="0" y="19758"/>
            <a:ext cx="9144001" cy="1137106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作</a:t>
            </a:r>
            <a:r>
              <a:rPr lang="zh-CN" altLang="en-US" b="1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定常流动。</a:t>
            </a:r>
            <a:r>
              <a:rPr lang="en-US" altLang="zh-CN" b="1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A</a:t>
            </a:r>
            <a:r>
              <a:rPr lang="en-US" altLang="zh-CN" b="1" baseline="-25000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0</a:t>
            </a:r>
            <a:r>
              <a:rPr lang="en-US" altLang="zh-CN" b="1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=4m</a:t>
            </a:r>
            <a:r>
              <a:rPr lang="en-US" altLang="zh-CN" b="1" baseline="30000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2</a:t>
            </a:r>
            <a:r>
              <a:rPr lang="zh-CN" altLang="en-US" b="1" dirty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，</a:t>
            </a:r>
            <a:r>
              <a:rPr lang="en-US" altLang="zh-CN" b="1" dirty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A</a:t>
            </a:r>
            <a:r>
              <a:rPr lang="en-US" altLang="zh-CN" b="1" baseline="-25000" dirty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1</a:t>
            </a:r>
            <a:r>
              <a:rPr lang="en-US" altLang="zh-CN" b="1" dirty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=0.04m</a:t>
            </a:r>
            <a:r>
              <a:rPr lang="en-US" altLang="zh-CN" b="1" baseline="30000" dirty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2</a:t>
            </a:r>
            <a:r>
              <a:rPr lang="zh-CN" altLang="en-US" b="1" dirty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，</a:t>
            </a:r>
            <a:r>
              <a:rPr lang="en-US" altLang="zh-CN" b="1" dirty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A</a:t>
            </a:r>
            <a:r>
              <a:rPr lang="en-US" altLang="zh-CN" b="1" baseline="-25000" dirty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2</a:t>
            </a:r>
            <a:r>
              <a:rPr lang="en-US" altLang="zh-CN" b="1" dirty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=0.1m</a:t>
            </a:r>
            <a:r>
              <a:rPr lang="en-US" altLang="zh-CN" b="1" baseline="30000" dirty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2</a:t>
            </a:r>
            <a:r>
              <a:rPr lang="zh-CN" altLang="en-US" b="1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，</a:t>
            </a:r>
            <a:r>
              <a:rPr lang="en-US" altLang="zh-CN" b="1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A</a:t>
            </a:r>
            <a:r>
              <a:rPr lang="en-US" altLang="zh-CN" b="1" baseline="-25000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3</a:t>
            </a:r>
            <a:r>
              <a:rPr lang="en-US" altLang="zh-CN" b="1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=0.03m</a:t>
            </a:r>
            <a:r>
              <a:rPr lang="en-US" altLang="zh-CN" b="1" baseline="30000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2 </a:t>
            </a:r>
            <a:r>
              <a:rPr lang="zh-CN" altLang="en-US" b="1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，</a:t>
            </a:r>
            <a:r>
              <a:rPr lang="en-US" altLang="zh-CN" b="1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H</a:t>
            </a:r>
            <a:r>
              <a:rPr lang="en-US" altLang="zh-CN" b="1" baseline="-25000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1 </a:t>
            </a:r>
            <a:r>
              <a:rPr lang="en-US" altLang="zh-CN" b="1" dirty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=1m</a:t>
            </a:r>
            <a:r>
              <a:rPr lang="zh-CN" altLang="en-US" b="1" dirty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，</a:t>
            </a:r>
            <a:r>
              <a:rPr lang="en-US" altLang="zh-CN" b="1" dirty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H</a:t>
            </a:r>
            <a:r>
              <a:rPr lang="en-US" altLang="zh-CN" b="1" baseline="-25000" dirty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2 </a:t>
            </a:r>
            <a:r>
              <a:rPr lang="en-US" altLang="zh-CN" b="1" dirty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=</a:t>
            </a:r>
            <a:r>
              <a:rPr lang="en-US" altLang="zh-CN" b="1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2m,H</a:t>
            </a:r>
            <a:r>
              <a:rPr lang="en-US" altLang="zh-CN" b="1" baseline="-25000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3</a:t>
            </a:r>
            <a:r>
              <a:rPr lang="en-US" altLang="zh-CN" b="1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=3m</a:t>
            </a:r>
            <a:r>
              <a:rPr lang="zh-CN" altLang="en-US" b="1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。试</a:t>
            </a:r>
            <a:r>
              <a:rPr lang="zh-CN" altLang="en-US" b="1" dirty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求</a:t>
            </a:r>
            <a:r>
              <a:rPr lang="en-US" altLang="zh-CN" b="1" dirty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A</a:t>
            </a:r>
            <a:r>
              <a:rPr lang="en-US" altLang="zh-CN" b="1" baseline="-25000" dirty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1</a:t>
            </a:r>
            <a:r>
              <a:rPr lang="zh-CN" altLang="en-US" b="1" dirty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和</a:t>
            </a:r>
            <a:r>
              <a:rPr lang="en-US" altLang="zh-CN" b="1" dirty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A</a:t>
            </a:r>
            <a:r>
              <a:rPr lang="en-US" altLang="zh-CN" b="1" baseline="-25000" dirty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2</a:t>
            </a:r>
            <a:r>
              <a:rPr lang="zh-CN" altLang="en-US" b="1" dirty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处的</a:t>
            </a:r>
            <a:r>
              <a:rPr lang="zh-CN" altLang="en-US" b="1" dirty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相对压力</a:t>
            </a:r>
            <a:r>
              <a:rPr lang="zh-CN" altLang="en-US" b="1" dirty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。（以</a:t>
            </a:r>
            <a:r>
              <a:rPr lang="zh-CN" altLang="en-US" b="1" dirty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水柱高度</a:t>
            </a:r>
            <a:r>
              <a:rPr lang="zh-CN" altLang="en-US" b="1" dirty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表示）</a:t>
            </a:r>
            <a:endParaRPr lang="zh-CN" altLang="en-US" dirty="0"/>
          </a:p>
        </p:txBody>
      </p:sp>
      <p:cxnSp>
        <p:nvCxnSpPr>
          <p:cNvPr id="15" name="直接箭头连接符 14"/>
          <p:cNvCxnSpPr/>
          <p:nvPr/>
        </p:nvCxnSpPr>
        <p:spPr>
          <a:xfrm>
            <a:off x="1475656" y="6295191"/>
            <a:ext cx="0" cy="576065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74221923"/>
              </p:ext>
            </p:extLst>
          </p:nvPr>
        </p:nvGraphicFramePr>
        <p:xfrm>
          <a:off x="4603083" y="2245178"/>
          <a:ext cx="4001366" cy="827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294" name="公式" r:id="rId4" imgW="2171520" imgH="444240" progId="Equation.3">
                  <p:embed/>
                </p:oleObj>
              </mc:Choice>
              <mc:Fallback>
                <p:oleObj name="公式" r:id="rId4" imgW="2171520" imgH="444240" progId="Equation.3">
                  <p:embed/>
                  <p:pic>
                    <p:nvPicPr>
                      <p:cNvPr id="0" name="对象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03083" y="2245178"/>
                        <a:ext cx="4001366" cy="827125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20000"/>
                          <a:lumOff val="80000"/>
                        </a:schemeClr>
                      </a:solidFill>
                      <a:ln w="28575">
                        <a:solidFill>
                          <a:schemeClr val="tx1"/>
                        </a:solidFill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矩形 7"/>
          <p:cNvSpPr/>
          <p:nvPr/>
        </p:nvSpPr>
        <p:spPr>
          <a:xfrm>
            <a:off x="4792702" y="5190632"/>
            <a:ext cx="2798245" cy="46166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/>
            <a:r>
              <a:rPr lang="en-US" altLang="zh-CN" b="1" dirty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A</a:t>
            </a:r>
            <a:r>
              <a:rPr lang="en-US" altLang="zh-CN" b="1" baseline="-25000" dirty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1 </a:t>
            </a:r>
            <a:r>
              <a:rPr lang="en-US" altLang="zh-CN" b="1" dirty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V</a:t>
            </a:r>
            <a:r>
              <a:rPr lang="en-US" altLang="zh-CN" b="1" baseline="-25000" dirty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1 </a:t>
            </a:r>
            <a:r>
              <a:rPr lang="en-US" altLang="zh-CN" b="1" dirty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= A</a:t>
            </a:r>
            <a:r>
              <a:rPr lang="en-US" altLang="zh-CN" b="1" baseline="-25000" dirty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2</a:t>
            </a:r>
            <a:r>
              <a:rPr lang="en-US" altLang="zh-CN" b="1" dirty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V</a:t>
            </a:r>
            <a:r>
              <a:rPr lang="en-US" altLang="zh-CN" b="1" baseline="-25000" dirty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2</a:t>
            </a:r>
            <a:r>
              <a:rPr lang="en-US" altLang="zh-CN" b="1" dirty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= A</a:t>
            </a:r>
            <a:r>
              <a:rPr lang="en-US" altLang="zh-CN" b="1" baseline="-25000" dirty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3 </a:t>
            </a:r>
            <a:r>
              <a:rPr lang="en-US" altLang="zh-CN" b="1" dirty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V</a:t>
            </a:r>
            <a:r>
              <a:rPr lang="en-US" altLang="zh-CN" b="1" baseline="-25000" dirty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3</a:t>
            </a:r>
            <a:endParaRPr lang="en-US" altLang="zh-CN" b="1" dirty="0">
              <a:solidFill>
                <a:prstClr val="black"/>
              </a:solidFill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4745983" y="4376728"/>
            <a:ext cx="3354409" cy="46166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CN" b="1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V</a:t>
            </a:r>
            <a:r>
              <a:rPr lang="en-US" altLang="zh-CN" b="1" baseline="-25000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3</a:t>
            </a:r>
            <a:r>
              <a:rPr lang="en-US" altLang="zh-CN" b="1" baseline="30000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2 </a:t>
            </a:r>
            <a:r>
              <a:rPr lang="en-US" altLang="zh-CN" b="1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= 6g,</a:t>
            </a:r>
            <a:r>
              <a:rPr lang="en-US" altLang="zh-CN" b="1" dirty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 </a:t>
            </a:r>
            <a:r>
              <a:rPr lang="en-US" altLang="zh-CN" b="1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V</a:t>
            </a:r>
            <a:r>
              <a:rPr lang="en-US" altLang="zh-CN" b="1" baseline="-25000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3</a:t>
            </a:r>
            <a:r>
              <a:rPr lang="en-US" altLang="zh-CN" b="1" baseline="30000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 </a:t>
            </a:r>
            <a:r>
              <a:rPr lang="en-US" altLang="zh-CN" b="1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=7.67m/s</a:t>
            </a:r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5173982" y="5770465"/>
            <a:ext cx="1947969" cy="83099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zh-CN" b="1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V</a:t>
            </a:r>
            <a:r>
              <a:rPr lang="en-US" altLang="zh-CN" b="1" baseline="-25000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1</a:t>
            </a:r>
            <a:r>
              <a:rPr lang="en-US" altLang="zh-CN" b="1" baseline="30000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 </a:t>
            </a:r>
            <a:r>
              <a:rPr lang="en-US" altLang="zh-CN" b="1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=5.75m/s </a:t>
            </a:r>
          </a:p>
          <a:p>
            <a:r>
              <a:rPr lang="en-US" altLang="zh-CN" b="1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V</a:t>
            </a:r>
            <a:r>
              <a:rPr lang="en-US" altLang="zh-CN" b="1" baseline="-25000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2</a:t>
            </a:r>
            <a:r>
              <a:rPr lang="en-US" altLang="zh-CN" b="1" baseline="30000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 </a:t>
            </a:r>
            <a:r>
              <a:rPr lang="en-US" altLang="zh-CN" b="1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=2.3m/s</a:t>
            </a:r>
            <a:endParaRPr lang="zh-CN" altLang="en-US" dirty="0"/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90022975"/>
              </p:ext>
            </p:extLst>
          </p:nvPr>
        </p:nvGraphicFramePr>
        <p:xfrm>
          <a:off x="4227502" y="3310953"/>
          <a:ext cx="4752528" cy="80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295" name="公式" r:id="rId6" imgW="2793960" imgH="469800" progId="Equation.3">
                  <p:embed/>
                </p:oleObj>
              </mc:Choice>
              <mc:Fallback>
                <p:oleObj name="公式" r:id="rId6" imgW="2793960" imgH="469800" progId="Equation.3">
                  <p:embed/>
                  <p:pic>
                    <p:nvPicPr>
                      <p:cNvPr id="0" name="对象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27502" y="3310953"/>
                        <a:ext cx="4752528" cy="806087"/>
                      </a:xfrm>
                      <a:prstGeom prst="rect">
                        <a:avLst/>
                      </a:prstGeom>
                      <a:solidFill>
                        <a:srgbClr val="C9FAFC"/>
                      </a:solidFill>
                      <a:ln w="285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98865814"/>
              </p:ext>
            </p:extLst>
          </p:nvPr>
        </p:nvGraphicFramePr>
        <p:xfrm>
          <a:off x="4572000" y="1391601"/>
          <a:ext cx="3239650" cy="6149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296" name="公式" r:id="rId8" imgW="1828800" imgH="438285" progId="Equation.3">
                  <p:embed/>
                </p:oleObj>
              </mc:Choice>
              <mc:Fallback>
                <p:oleObj name="公式" r:id="rId8" imgW="1828800" imgH="438285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0" y="1391601"/>
                        <a:ext cx="3239650" cy="614927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rgbClr val="008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75700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90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340768"/>
            <a:ext cx="3707904" cy="5517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/>
          <p:cNvSpPr/>
          <p:nvPr/>
        </p:nvSpPr>
        <p:spPr>
          <a:xfrm>
            <a:off x="-31283" y="-32795"/>
            <a:ext cx="9144001" cy="101566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b="1" dirty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作</a:t>
            </a:r>
            <a:r>
              <a:rPr lang="zh-CN" altLang="en-US" b="1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定常流动。</a:t>
            </a:r>
            <a:r>
              <a:rPr lang="en-US" altLang="zh-CN" b="1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A</a:t>
            </a:r>
            <a:r>
              <a:rPr lang="en-US" altLang="zh-CN" b="1" baseline="-25000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0</a:t>
            </a:r>
            <a:r>
              <a:rPr lang="en-US" altLang="zh-CN" b="1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=4m</a:t>
            </a:r>
            <a:r>
              <a:rPr lang="en-US" altLang="zh-CN" b="1" baseline="30000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2</a:t>
            </a:r>
            <a:r>
              <a:rPr lang="zh-CN" altLang="en-US" b="1" dirty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，</a:t>
            </a:r>
            <a:r>
              <a:rPr lang="en-US" altLang="zh-CN" b="1" dirty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A</a:t>
            </a:r>
            <a:r>
              <a:rPr lang="en-US" altLang="zh-CN" b="1" baseline="-25000" dirty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1</a:t>
            </a:r>
            <a:r>
              <a:rPr lang="en-US" altLang="zh-CN" b="1" dirty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=0.04m</a:t>
            </a:r>
            <a:r>
              <a:rPr lang="en-US" altLang="zh-CN" b="1" baseline="30000" dirty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2</a:t>
            </a:r>
            <a:r>
              <a:rPr lang="zh-CN" altLang="en-US" b="1" dirty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，</a:t>
            </a:r>
            <a:r>
              <a:rPr lang="en-US" altLang="zh-CN" b="1" dirty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A</a:t>
            </a:r>
            <a:r>
              <a:rPr lang="en-US" altLang="zh-CN" b="1" baseline="-25000" dirty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2</a:t>
            </a:r>
            <a:r>
              <a:rPr lang="en-US" altLang="zh-CN" b="1" dirty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=0.1m</a:t>
            </a:r>
            <a:r>
              <a:rPr lang="en-US" altLang="zh-CN" b="1" baseline="30000" dirty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2</a:t>
            </a:r>
            <a:r>
              <a:rPr lang="zh-CN" altLang="en-US" b="1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，</a:t>
            </a:r>
            <a:r>
              <a:rPr lang="en-US" altLang="zh-CN" b="1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A</a:t>
            </a:r>
            <a:r>
              <a:rPr lang="en-US" altLang="zh-CN" b="1" baseline="-25000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3</a:t>
            </a:r>
            <a:r>
              <a:rPr lang="en-US" altLang="zh-CN" b="1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=0.03m</a:t>
            </a:r>
            <a:r>
              <a:rPr lang="en-US" altLang="zh-CN" b="1" baseline="30000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2 </a:t>
            </a:r>
            <a:r>
              <a:rPr lang="zh-CN" altLang="en-US" b="1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，</a:t>
            </a:r>
            <a:r>
              <a:rPr lang="en-US" altLang="zh-CN" b="1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H</a:t>
            </a:r>
            <a:r>
              <a:rPr lang="en-US" altLang="zh-CN" b="1" baseline="-25000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1 </a:t>
            </a:r>
            <a:r>
              <a:rPr lang="en-US" altLang="zh-CN" b="1" dirty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=1m</a:t>
            </a:r>
            <a:r>
              <a:rPr lang="zh-CN" altLang="en-US" b="1" dirty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，</a:t>
            </a:r>
            <a:r>
              <a:rPr lang="en-US" altLang="zh-CN" b="1" dirty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H</a:t>
            </a:r>
            <a:r>
              <a:rPr lang="en-US" altLang="zh-CN" b="1" baseline="-25000" dirty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2 </a:t>
            </a:r>
            <a:r>
              <a:rPr lang="en-US" altLang="zh-CN" b="1" dirty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=</a:t>
            </a:r>
            <a:r>
              <a:rPr lang="en-US" altLang="zh-CN" b="1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2m,H</a:t>
            </a:r>
            <a:r>
              <a:rPr lang="en-US" altLang="zh-CN" b="1" baseline="-25000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3</a:t>
            </a:r>
            <a:r>
              <a:rPr lang="en-US" altLang="zh-CN" b="1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=3m</a:t>
            </a:r>
            <a:r>
              <a:rPr lang="zh-CN" altLang="en-US" b="1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。试</a:t>
            </a:r>
            <a:r>
              <a:rPr lang="zh-CN" altLang="en-US" b="1" dirty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求</a:t>
            </a:r>
            <a:r>
              <a:rPr lang="en-US" altLang="zh-CN" b="1" dirty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A</a:t>
            </a:r>
            <a:r>
              <a:rPr lang="en-US" altLang="zh-CN" b="1" baseline="-25000" dirty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1</a:t>
            </a:r>
            <a:r>
              <a:rPr lang="zh-CN" altLang="en-US" b="1" dirty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和</a:t>
            </a:r>
            <a:r>
              <a:rPr lang="en-US" altLang="zh-CN" b="1" dirty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A</a:t>
            </a:r>
            <a:r>
              <a:rPr lang="en-US" altLang="zh-CN" b="1" baseline="-25000" dirty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2</a:t>
            </a:r>
            <a:r>
              <a:rPr lang="zh-CN" altLang="en-US" b="1" dirty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处的</a:t>
            </a:r>
            <a:r>
              <a:rPr lang="zh-CN" altLang="en-US" b="1" dirty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相对压力</a:t>
            </a:r>
            <a:r>
              <a:rPr lang="zh-CN" altLang="en-US" b="1" dirty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。（以</a:t>
            </a:r>
            <a:r>
              <a:rPr lang="zh-CN" altLang="en-US" b="1" dirty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水柱高度</a:t>
            </a:r>
            <a:r>
              <a:rPr lang="zh-CN" altLang="en-US" b="1" dirty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表示）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4518006" y="5445224"/>
            <a:ext cx="4238891" cy="120032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1500"/>
              </a:spcBef>
            </a:pPr>
            <a:r>
              <a:rPr lang="en-US" altLang="zh-CN" b="1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A</a:t>
            </a:r>
            <a:r>
              <a:rPr lang="en-US" altLang="zh-CN" b="1" baseline="-25000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2</a:t>
            </a:r>
            <a:r>
              <a:rPr lang="zh-CN" altLang="en-US" b="1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处的压力为相对</a:t>
            </a:r>
            <a:r>
              <a:rPr lang="zh-CN" altLang="en-US" b="1" dirty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压力：</a:t>
            </a:r>
            <a:endParaRPr lang="en-US" altLang="zh-CN" b="1" dirty="0">
              <a:solidFill>
                <a:prstClr val="black"/>
              </a:solidFill>
              <a:latin typeface="楷体" pitchFamily="49" charset="-122"/>
              <a:ea typeface="楷体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b="1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   P</a:t>
            </a:r>
            <a:r>
              <a:rPr lang="en-US" altLang="zh-CN" b="1" baseline="-25000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2</a:t>
            </a:r>
            <a:r>
              <a:rPr lang="en-US" altLang="zh-CN" b="1" dirty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/(</a:t>
            </a:r>
            <a:r>
              <a:rPr lang="el-GR" altLang="zh-CN" b="1" dirty="0">
                <a:solidFill>
                  <a:prstClr val="black"/>
                </a:solidFill>
                <a:latin typeface="楷体"/>
                <a:ea typeface="楷体"/>
              </a:rPr>
              <a:t>ρ</a:t>
            </a:r>
            <a:r>
              <a:rPr lang="en-US" altLang="zh-CN" b="1" dirty="0">
                <a:solidFill>
                  <a:prstClr val="black"/>
                </a:solidFill>
                <a:latin typeface="楷体"/>
                <a:ea typeface="楷体"/>
              </a:rPr>
              <a:t>g)</a:t>
            </a:r>
            <a:r>
              <a:rPr lang="en-US" altLang="zh-CN" b="1" dirty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 =1.73m</a:t>
            </a:r>
            <a:r>
              <a:rPr lang="zh-CN" altLang="en-US" b="1" dirty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水柱</a:t>
            </a:r>
            <a:r>
              <a:rPr lang="en-US" altLang="zh-CN" b="1" dirty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 </a:t>
            </a:r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4496642" y="2403616"/>
            <a:ext cx="2661883" cy="40011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zh-CN" altLang="en-US" sz="2000" b="1" dirty="0" smtClean="0">
                <a:latin typeface="楷体" pitchFamily="49" charset="-122"/>
                <a:ea typeface="楷体" pitchFamily="49" charset="-122"/>
              </a:rPr>
              <a:t>水柱高度：</a:t>
            </a:r>
            <a:r>
              <a:rPr lang="en-US" altLang="zh-CN" sz="2000" dirty="0" smtClean="0"/>
              <a:t>H=P/(</a:t>
            </a:r>
            <a:r>
              <a:rPr lang="el-GR" altLang="zh-CN" sz="2000" dirty="0" smtClean="0"/>
              <a:t>ρ</a:t>
            </a:r>
            <a:r>
              <a:rPr lang="en-US" altLang="zh-CN" sz="2000" dirty="0" smtClean="0"/>
              <a:t>g)</a:t>
            </a:r>
            <a:r>
              <a:rPr lang="en-US" altLang="zh-CN" sz="2000" b="1" dirty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 </a:t>
            </a:r>
            <a:endParaRPr lang="en-US" altLang="zh-CN" sz="2000" b="1" dirty="0" smtClean="0">
              <a:solidFill>
                <a:prstClr val="black"/>
              </a:solidFill>
              <a:latin typeface="楷体" pitchFamily="49" charset="-122"/>
              <a:ea typeface="楷体" pitchFamily="49" charset="-122"/>
            </a:endParaRPr>
          </a:p>
        </p:txBody>
      </p:sp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25484883"/>
              </p:ext>
            </p:extLst>
          </p:nvPr>
        </p:nvGraphicFramePr>
        <p:xfrm>
          <a:off x="4546880" y="2944333"/>
          <a:ext cx="4017963" cy="806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9298" name="公式" r:id="rId4" imgW="2361960" imgH="469800" progId="Equation.3">
                  <p:embed/>
                </p:oleObj>
              </mc:Choice>
              <mc:Fallback>
                <p:oleObj name="公式" r:id="rId4" imgW="2361960" imgH="469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46880" y="2944333"/>
                        <a:ext cx="4017963" cy="806450"/>
                      </a:xfrm>
                      <a:prstGeom prst="rect">
                        <a:avLst/>
                      </a:prstGeom>
                      <a:solidFill>
                        <a:srgbClr val="C9FAFC"/>
                      </a:solidFill>
                      <a:ln w="285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矩形 3"/>
          <p:cNvSpPr/>
          <p:nvPr/>
        </p:nvSpPr>
        <p:spPr>
          <a:xfrm>
            <a:off x="4531139" y="3861048"/>
            <a:ext cx="4225758" cy="1477328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US" altLang="zh-CN" b="1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P</a:t>
            </a:r>
            <a:r>
              <a:rPr lang="en-US" altLang="zh-CN" b="1" baseline="-25000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a</a:t>
            </a:r>
            <a:r>
              <a:rPr lang="en-US" altLang="zh-CN" b="1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=0</a:t>
            </a:r>
            <a:r>
              <a:rPr lang="zh-CN" altLang="en-US" b="1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，</a:t>
            </a:r>
            <a:r>
              <a:rPr lang="en-US" altLang="zh-CN" b="1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A</a:t>
            </a:r>
            <a:r>
              <a:rPr lang="en-US" altLang="zh-CN" b="1" baseline="-25000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1</a:t>
            </a:r>
            <a:r>
              <a:rPr lang="zh-CN" altLang="en-US" b="1" dirty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处</a:t>
            </a:r>
            <a:r>
              <a:rPr lang="zh-CN" altLang="en-US" b="1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的压力为相对</a:t>
            </a:r>
            <a:r>
              <a:rPr lang="zh-CN" altLang="en-US" b="1" dirty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压力</a:t>
            </a:r>
            <a:r>
              <a:rPr lang="zh-CN" altLang="en-US" b="1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：</a:t>
            </a:r>
            <a:r>
              <a:rPr lang="en-US" altLang="zh-CN" b="1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P</a:t>
            </a:r>
            <a:r>
              <a:rPr lang="en-US" altLang="zh-CN" b="1" baseline="-25000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1</a:t>
            </a:r>
            <a:r>
              <a:rPr lang="en-US" altLang="zh-CN" b="1" dirty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/(</a:t>
            </a:r>
            <a:r>
              <a:rPr lang="el-GR" altLang="zh-CN" b="1" dirty="0">
                <a:solidFill>
                  <a:prstClr val="black"/>
                </a:solidFill>
                <a:latin typeface="楷体"/>
                <a:ea typeface="楷体"/>
              </a:rPr>
              <a:t>ρ</a:t>
            </a:r>
            <a:r>
              <a:rPr lang="en-US" altLang="zh-CN" b="1" dirty="0">
                <a:solidFill>
                  <a:prstClr val="black"/>
                </a:solidFill>
                <a:latin typeface="楷体"/>
                <a:ea typeface="楷体"/>
              </a:rPr>
              <a:t>g)= </a:t>
            </a:r>
            <a:r>
              <a:rPr lang="en-US" altLang="zh-CN" dirty="0">
                <a:solidFill>
                  <a:prstClr val="black"/>
                </a:solidFill>
                <a:latin typeface="楷体"/>
                <a:ea typeface="楷体"/>
              </a:rPr>
              <a:t>- </a:t>
            </a:r>
            <a:r>
              <a:rPr lang="en-US" altLang="zh-CN" b="1" dirty="0">
                <a:solidFill>
                  <a:prstClr val="black"/>
                </a:solidFill>
                <a:latin typeface="楷体"/>
                <a:ea typeface="楷体"/>
              </a:rPr>
              <a:t>0.69m</a:t>
            </a:r>
            <a:r>
              <a:rPr lang="zh-CN" altLang="en-US" b="1" dirty="0">
                <a:solidFill>
                  <a:prstClr val="black"/>
                </a:solidFill>
                <a:latin typeface="楷体"/>
                <a:ea typeface="楷体"/>
              </a:rPr>
              <a:t>水柱</a:t>
            </a:r>
            <a:endParaRPr lang="en-US" altLang="zh-CN" b="1" dirty="0">
              <a:solidFill>
                <a:prstClr val="black"/>
              </a:solidFill>
              <a:latin typeface="楷体"/>
              <a:ea typeface="楷体"/>
            </a:endParaRPr>
          </a:p>
          <a:p>
            <a:pPr>
              <a:lnSpc>
                <a:spcPct val="125000"/>
              </a:lnSpc>
            </a:pPr>
            <a:r>
              <a:rPr lang="zh-CN" altLang="en-US" b="1" dirty="0">
                <a:solidFill>
                  <a:prstClr val="black"/>
                </a:solidFill>
                <a:latin typeface="楷体"/>
                <a:ea typeface="楷体"/>
              </a:rPr>
              <a:t>  </a:t>
            </a:r>
            <a:r>
              <a:rPr lang="zh-CN" altLang="en-US" b="1" dirty="0" smtClean="0">
                <a:solidFill>
                  <a:prstClr val="black"/>
                </a:solidFill>
                <a:latin typeface="楷体"/>
                <a:ea typeface="楷体"/>
              </a:rPr>
              <a:t>  </a:t>
            </a:r>
            <a:r>
              <a:rPr lang="zh-CN" altLang="en-US" sz="1800" b="1" dirty="0" smtClean="0">
                <a:solidFill>
                  <a:srgbClr val="FF0000"/>
                </a:solidFill>
                <a:latin typeface="楷体"/>
                <a:ea typeface="楷体"/>
              </a:rPr>
              <a:t>此处为真空度</a:t>
            </a:r>
            <a:r>
              <a:rPr lang="zh-CN" altLang="en-US" sz="1800" b="1" dirty="0">
                <a:solidFill>
                  <a:srgbClr val="FF0000"/>
                </a:solidFill>
                <a:latin typeface="楷体"/>
                <a:ea typeface="楷体"/>
              </a:rPr>
              <a:t>：</a:t>
            </a:r>
            <a:r>
              <a:rPr lang="en-US" altLang="zh-CN" sz="1800" b="1" dirty="0">
                <a:solidFill>
                  <a:srgbClr val="FF0000"/>
                </a:solidFill>
                <a:latin typeface="楷体"/>
                <a:ea typeface="楷体"/>
              </a:rPr>
              <a:t>0.69m</a:t>
            </a:r>
            <a:r>
              <a:rPr lang="zh-CN" altLang="en-US" sz="1800" b="1" dirty="0">
                <a:solidFill>
                  <a:srgbClr val="FF0000"/>
                </a:solidFill>
                <a:latin typeface="楷体"/>
                <a:ea typeface="楷体"/>
              </a:rPr>
              <a:t>水柱</a:t>
            </a:r>
            <a:endParaRPr lang="en-US" altLang="zh-CN" sz="1800" b="1" dirty="0">
              <a:solidFill>
                <a:srgbClr val="FF0000"/>
              </a:solidFill>
              <a:latin typeface="楷体"/>
              <a:ea typeface="楷体"/>
            </a:endParaRPr>
          </a:p>
        </p:txBody>
      </p:sp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86172781"/>
              </p:ext>
            </p:extLst>
          </p:nvPr>
        </p:nvGraphicFramePr>
        <p:xfrm>
          <a:off x="4496642" y="1385442"/>
          <a:ext cx="4001366" cy="827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9299" name="公式" r:id="rId6" imgW="2171520" imgH="444240" progId="Equation.3">
                  <p:embed/>
                </p:oleObj>
              </mc:Choice>
              <mc:Fallback>
                <p:oleObj name="公式" r:id="rId6" imgW="2171520" imgH="4442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96642" y="1385442"/>
                        <a:ext cx="4001366" cy="827125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20000"/>
                          <a:lumOff val="80000"/>
                        </a:schemeClr>
                      </a:solidFill>
                      <a:ln w="28575">
                        <a:solidFill>
                          <a:schemeClr val="tx1"/>
                        </a:solidFill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04223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1" name="Rectangle 3"/>
          <p:cNvSpPr>
            <a:spLocks noGrp="1"/>
          </p:cNvSpPr>
          <p:nvPr>
            <p:ph type="body" idx="4294967295"/>
          </p:nvPr>
        </p:nvSpPr>
        <p:spPr>
          <a:xfrm>
            <a:off x="-546" y="0"/>
            <a:ext cx="9144546" cy="1268760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/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2800" b="1" dirty="0" smtClean="0">
                <a:latin typeface="楷体" pitchFamily="49" charset="-122"/>
                <a:ea typeface="楷体" pitchFamily="49" charset="-122"/>
              </a:rPr>
              <a:t>   </a:t>
            </a:r>
            <a:r>
              <a:rPr lang="zh-CN" altLang="en-US" sz="2800" b="1" dirty="0" smtClean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 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例</a:t>
            </a:r>
            <a:r>
              <a:rPr lang="en-US" altLang="zh-CN" sz="2400" b="1" dirty="0" smtClean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7</a:t>
            </a:r>
            <a:r>
              <a:rPr lang="zh-CN" altLang="en-US" sz="2400" b="1" dirty="0" smtClean="0">
                <a:latin typeface="楷体" pitchFamily="49" charset="-122"/>
                <a:ea typeface="楷体" pitchFamily="49" charset="-122"/>
              </a:rPr>
              <a:t>、计算</a:t>
            </a:r>
            <a:r>
              <a:rPr lang="zh-CN" altLang="en-US" sz="2400" b="1" dirty="0">
                <a:latin typeface="楷体" pitchFamily="49" charset="-122"/>
                <a:ea typeface="楷体" pitchFamily="49" charset="-122"/>
              </a:rPr>
              <a:t>液压泵吸油腔的真空度或液压泵允许的最大吸油</a:t>
            </a:r>
            <a:r>
              <a:rPr lang="zh-CN" altLang="en-US" sz="2400" b="1" dirty="0" smtClean="0">
                <a:latin typeface="楷体" pitchFamily="49" charset="-122"/>
                <a:ea typeface="楷体" pitchFamily="49" charset="-122"/>
              </a:rPr>
              <a:t>高度</a:t>
            </a:r>
            <a:r>
              <a:rPr lang="zh-CN" altLang="en-US" sz="2400" b="1" dirty="0">
                <a:latin typeface="楷体" pitchFamily="49" charset="-122"/>
                <a:ea typeface="楷体" pitchFamily="49" charset="-122"/>
              </a:rPr>
              <a:t>。</a:t>
            </a:r>
            <a:endParaRPr lang="zh-CN" altLang="en-US" sz="2400" dirty="0"/>
          </a:p>
        </p:txBody>
      </p:sp>
      <p:pic>
        <p:nvPicPr>
          <p:cNvPr id="12288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420888"/>
            <a:ext cx="2592288" cy="2880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矩形 5"/>
          <p:cNvSpPr/>
          <p:nvPr/>
        </p:nvSpPr>
        <p:spPr>
          <a:xfrm>
            <a:off x="3491880" y="1916832"/>
            <a:ext cx="5184576" cy="4524315"/>
          </a:xfrm>
          <a:prstGeom prst="rect">
            <a:avLst/>
          </a:prstGeom>
          <a:ln w="38100">
            <a:solidFill>
              <a:schemeClr val="tx2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 smtClean="0">
                <a:latin typeface="楷体" pitchFamily="49" charset="-122"/>
                <a:ea typeface="楷体" pitchFamily="49" charset="-122"/>
              </a:rPr>
              <a:t>分析：</a:t>
            </a:r>
            <a:endParaRPr lang="en-US" altLang="zh-CN" b="1" dirty="0" smtClean="0">
              <a:latin typeface="楷体" pitchFamily="49" charset="-122"/>
              <a:ea typeface="楷体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b="1" dirty="0" smtClean="0">
                <a:latin typeface="楷体" pitchFamily="49" charset="-122"/>
                <a:ea typeface="楷体" pitchFamily="49" charset="-122"/>
              </a:rPr>
              <a:t>1</a:t>
            </a:r>
            <a:r>
              <a:rPr lang="zh-CN" altLang="en-US" b="1" dirty="0" smtClean="0">
                <a:latin typeface="楷体" pitchFamily="49" charset="-122"/>
                <a:ea typeface="楷体" pitchFamily="49" charset="-122"/>
              </a:rPr>
              <a:t>、油液静止时，泵吸</a:t>
            </a:r>
            <a:r>
              <a:rPr lang="zh-CN" altLang="en-US" b="1" dirty="0">
                <a:latin typeface="楷体" pitchFamily="49" charset="-122"/>
                <a:ea typeface="楷体" pitchFamily="49" charset="-122"/>
              </a:rPr>
              <a:t>油口的</a:t>
            </a:r>
            <a:r>
              <a:rPr lang="zh-CN" altLang="en-US" b="1" dirty="0" smtClean="0">
                <a:latin typeface="楷体" pitchFamily="49" charset="-122"/>
                <a:ea typeface="楷体" pitchFamily="49" charset="-122"/>
              </a:rPr>
              <a:t>真空度为</a:t>
            </a:r>
            <a:r>
              <a:rPr lang="en-US" altLang="zh-CN" b="1" dirty="0" smtClean="0">
                <a:latin typeface="楷体" pitchFamily="49" charset="-122"/>
                <a:ea typeface="楷体" pitchFamily="49" charset="-122"/>
              </a:rPr>
              <a:t>:</a:t>
            </a:r>
            <a:r>
              <a:rPr lang="el-GR" altLang="zh-CN" b="1" dirty="0">
                <a:latin typeface="楷体"/>
                <a:ea typeface="楷体"/>
              </a:rPr>
              <a:t>ρ</a:t>
            </a:r>
            <a:r>
              <a:rPr lang="en-US" altLang="zh-CN" b="1" dirty="0" err="1">
                <a:latin typeface="楷体"/>
                <a:ea typeface="楷体"/>
              </a:rPr>
              <a:t>gh</a:t>
            </a:r>
            <a:endParaRPr lang="en-US" altLang="zh-CN" b="1" dirty="0">
              <a:latin typeface="楷体"/>
              <a:ea typeface="楷体"/>
            </a:endParaRPr>
          </a:p>
          <a:p>
            <a:pPr>
              <a:lnSpc>
                <a:spcPct val="150000"/>
              </a:lnSpc>
            </a:pPr>
            <a:r>
              <a:rPr lang="en-US" altLang="zh-CN" b="1" dirty="0" smtClean="0">
                <a:latin typeface="楷体" pitchFamily="49" charset="-122"/>
                <a:ea typeface="楷体" pitchFamily="49" charset="-122"/>
              </a:rPr>
              <a:t>2</a:t>
            </a:r>
            <a:r>
              <a:rPr lang="zh-CN" altLang="en-US" b="1" dirty="0" smtClean="0">
                <a:latin typeface="楷体" pitchFamily="49" charset="-122"/>
                <a:ea typeface="楷体" pitchFamily="49" charset="-122"/>
              </a:rPr>
              <a:t>、油液运动</a:t>
            </a:r>
            <a:r>
              <a:rPr lang="zh-CN" altLang="en-US" b="1" dirty="0">
                <a:latin typeface="楷体" pitchFamily="49" charset="-122"/>
                <a:ea typeface="楷体" pitchFamily="49" charset="-122"/>
              </a:rPr>
              <a:t>时，泵吸油口的</a:t>
            </a:r>
            <a:r>
              <a:rPr lang="zh-CN" altLang="en-US" b="1" dirty="0" smtClean="0">
                <a:latin typeface="楷体" pitchFamily="49" charset="-122"/>
                <a:ea typeface="楷体" pitchFamily="49" charset="-122"/>
              </a:rPr>
              <a:t>真空度有以下三部分决定</a:t>
            </a:r>
            <a:r>
              <a:rPr lang="en-US" altLang="zh-CN" b="1" dirty="0" smtClean="0">
                <a:latin typeface="楷体" pitchFamily="49" charset="-122"/>
                <a:ea typeface="楷体" pitchFamily="49" charset="-122"/>
              </a:rPr>
              <a:t>:</a:t>
            </a:r>
            <a:endParaRPr lang="en-US" altLang="zh-CN" b="1" dirty="0">
              <a:latin typeface="楷体" pitchFamily="49" charset="-122"/>
              <a:ea typeface="楷体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b="1" dirty="0" smtClean="0">
                <a:latin typeface="楷体" pitchFamily="49" charset="-122"/>
                <a:ea typeface="楷体" pitchFamily="49" charset="-122"/>
              </a:rPr>
              <a:t>①</a:t>
            </a:r>
            <a:r>
              <a:rPr lang="zh-CN" altLang="en-US" b="1" dirty="0" smtClean="0">
                <a:latin typeface="楷体" pitchFamily="49" charset="-122"/>
                <a:ea typeface="楷体" pitchFamily="49" charset="-122"/>
              </a:rPr>
              <a:t>提升</a:t>
            </a:r>
            <a:r>
              <a:rPr lang="zh-CN" altLang="en-US" b="1" dirty="0">
                <a:latin typeface="楷体" pitchFamily="49" charset="-122"/>
                <a:ea typeface="楷体" pitchFamily="49" charset="-122"/>
              </a:rPr>
              <a:t>油液</a:t>
            </a:r>
            <a:r>
              <a:rPr lang="zh-CN" altLang="en-US" b="1" dirty="0" smtClean="0">
                <a:latin typeface="楷体" pitchFamily="49" charset="-122"/>
                <a:ea typeface="楷体" pitchFamily="49" charset="-122"/>
              </a:rPr>
              <a:t>到某高度</a:t>
            </a:r>
            <a:r>
              <a:rPr lang="zh-CN" altLang="en-US" b="1" dirty="0">
                <a:latin typeface="楷体" pitchFamily="49" charset="-122"/>
                <a:ea typeface="楷体" pitchFamily="49" charset="-122"/>
              </a:rPr>
              <a:t>所需的</a:t>
            </a:r>
            <a:r>
              <a:rPr lang="zh-CN" altLang="en-US" b="1" dirty="0" smtClean="0">
                <a:latin typeface="楷体" pitchFamily="49" charset="-122"/>
                <a:ea typeface="楷体" pitchFamily="49" charset="-122"/>
              </a:rPr>
              <a:t>压力能；</a:t>
            </a:r>
            <a:endParaRPr lang="en-US" altLang="zh-CN" b="1" dirty="0">
              <a:latin typeface="楷体" pitchFamily="49" charset="-122"/>
              <a:ea typeface="楷体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b="1" dirty="0" smtClean="0">
                <a:latin typeface="楷体"/>
                <a:ea typeface="楷体"/>
              </a:rPr>
              <a:t>②</a:t>
            </a:r>
            <a:r>
              <a:rPr lang="zh-CN" altLang="en-US" b="1" dirty="0" smtClean="0">
                <a:latin typeface="楷体" pitchFamily="49" charset="-122"/>
                <a:ea typeface="楷体" pitchFamily="49" charset="-122"/>
              </a:rPr>
              <a:t>产生一定流速</a:t>
            </a:r>
            <a:r>
              <a:rPr lang="zh-CN" altLang="en-US" b="1" dirty="0">
                <a:latin typeface="楷体" pitchFamily="49" charset="-122"/>
                <a:ea typeface="楷体" pitchFamily="49" charset="-122"/>
              </a:rPr>
              <a:t>所需的</a:t>
            </a:r>
            <a:r>
              <a:rPr lang="zh-CN" altLang="en-US" b="1" dirty="0" smtClean="0">
                <a:latin typeface="楷体" pitchFamily="49" charset="-122"/>
                <a:ea typeface="楷体" pitchFamily="49" charset="-122"/>
              </a:rPr>
              <a:t>压力能；</a:t>
            </a:r>
            <a:endParaRPr lang="en-US" altLang="zh-CN" b="1" dirty="0">
              <a:latin typeface="楷体" pitchFamily="49" charset="-122"/>
              <a:ea typeface="楷体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b="1" dirty="0" smtClean="0">
                <a:latin typeface="楷体"/>
                <a:ea typeface="楷体"/>
              </a:rPr>
              <a:t>③</a:t>
            </a:r>
            <a:r>
              <a:rPr lang="zh-CN" altLang="en-US" b="1" dirty="0" smtClean="0">
                <a:latin typeface="楷体" pitchFamily="49" charset="-122"/>
                <a:ea typeface="楷体" pitchFamily="49" charset="-122"/>
              </a:rPr>
              <a:t>吸</a:t>
            </a:r>
            <a:r>
              <a:rPr lang="zh-CN" altLang="en-US" b="1" dirty="0">
                <a:latin typeface="楷体" pitchFamily="49" charset="-122"/>
                <a:ea typeface="楷体" pitchFamily="49" charset="-122"/>
              </a:rPr>
              <a:t>油管</a:t>
            </a:r>
            <a:r>
              <a:rPr lang="zh-CN" altLang="en-US" b="1" dirty="0" smtClean="0">
                <a:latin typeface="楷体" pitchFamily="49" charset="-122"/>
                <a:ea typeface="楷体" pitchFamily="49" charset="-122"/>
              </a:rPr>
              <a:t>内、滤油网的压力</a:t>
            </a:r>
            <a:r>
              <a:rPr lang="zh-CN" altLang="en-US" b="1" dirty="0">
                <a:latin typeface="楷体" pitchFamily="49" charset="-122"/>
                <a:ea typeface="楷体" pitchFamily="49" charset="-122"/>
              </a:rPr>
              <a:t>损失</a:t>
            </a:r>
            <a:r>
              <a:rPr lang="zh-CN" altLang="en-US" b="1" dirty="0" smtClean="0">
                <a:latin typeface="楷体" pitchFamily="49" charset="-122"/>
                <a:ea typeface="楷体" pitchFamily="49" charset="-122"/>
              </a:rPr>
              <a:t>。</a:t>
            </a:r>
            <a:endParaRPr lang="en-US" altLang="zh-CN" b="1" dirty="0" smtClean="0">
              <a:latin typeface="楷体" pitchFamily="49" charset="-122"/>
              <a:ea typeface="楷体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88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1674397"/>
            <a:ext cx="2880320" cy="3222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" name="对象 1"/>
          <p:cNvGraphicFramePr>
            <a:graphicFrameLocks noGrp="1" noChangeAspect="1"/>
          </p:cNvGraphicFramePr>
          <p:nvPr>
            <p:extLst/>
          </p:nvPr>
        </p:nvGraphicFramePr>
        <p:xfrm>
          <a:off x="12213" y="0"/>
          <a:ext cx="9131787" cy="11967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0539" name="公式" r:id="rId4" imgW="3288960" imgH="419040" progId="Equation.3">
                  <p:embed/>
                </p:oleObj>
              </mc:Choice>
              <mc:Fallback>
                <p:oleObj name="公式" r:id="rId4" imgW="3288960" imgH="419040" progId="Equation.3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213" y="0"/>
                        <a:ext cx="9131787" cy="1196752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20000"/>
                          <a:lumOff val="80000"/>
                        </a:schemeClr>
                      </a:solidFill>
                      <a:ln>
                        <a:solidFill>
                          <a:schemeClr val="tx1"/>
                        </a:solidFill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矩形 2"/>
          <p:cNvSpPr/>
          <p:nvPr/>
        </p:nvSpPr>
        <p:spPr>
          <a:xfrm>
            <a:off x="107504" y="3780917"/>
            <a:ext cx="1357773" cy="7078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CN" sz="2000" b="1" dirty="0" smtClean="0">
                <a:latin typeface="楷体" pitchFamily="49" charset="-122"/>
                <a:ea typeface="楷体" pitchFamily="49" charset="-122"/>
              </a:rPr>
              <a:t>P</a:t>
            </a:r>
            <a:r>
              <a:rPr lang="en-US" altLang="zh-CN" sz="2000" b="1" baseline="-25000" dirty="0" smtClean="0">
                <a:latin typeface="楷体" pitchFamily="49" charset="-122"/>
                <a:ea typeface="楷体" pitchFamily="49" charset="-122"/>
              </a:rPr>
              <a:t>1</a:t>
            </a:r>
            <a:r>
              <a:rPr lang="en-US" altLang="zh-CN" sz="2000" b="1" dirty="0" smtClean="0">
                <a:latin typeface="楷体" pitchFamily="49" charset="-122"/>
                <a:ea typeface="楷体" pitchFamily="49" charset="-122"/>
              </a:rPr>
              <a:t>=P</a:t>
            </a:r>
            <a:r>
              <a:rPr lang="en-US" altLang="zh-CN" sz="2000" b="1" baseline="-25000" dirty="0" smtClean="0">
                <a:latin typeface="楷体" pitchFamily="49" charset="-122"/>
                <a:ea typeface="楷体" pitchFamily="49" charset="-122"/>
              </a:rPr>
              <a:t>a</a:t>
            </a:r>
            <a:r>
              <a:rPr lang="en-US" altLang="zh-CN" sz="2000" b="1" dirty="0" smtClean="0">
                <a:latin typeface="楷体" pitchFamily="49" charset="-122"/>
                <a:ea typeface="楷体" pitchFamily="49" charset="-122"/>
              </a:rPr>
              <a:t>,V</a:t>
            </a:r>
            <a:r>
              <a:rPr lang="en-US" altLang="zh-CN" sz="2000" b="1" baseline="-25000" dirty="0" smtClean="0">
                <a:latin typeface="楷体" pitchFamily="49" charset="-122"/>
                <a:ea typeface="楷体" pitchFamily="49" charset="-122"/>
              </a:rPr>
              <a:t>1</a:t>
            </a:r>
            <a:r>
              <a:rPr lang="en-US" altLang="zh-CN" sz="2000" b="1" dirty="0" smtClean="0">
                <a:latin typeface="楷体" pitchFamily="49" charset="-122"/>
                <a:ea typeface="楷体" pitchFamily="49" charset="-122"/>
              </a:rPr>
              <a:t>=0</a:t>
            </a:r>
          </a:p>
          <a:p>
            <a:r>
              <a:rPr lang="en-US" altLang="zh-CN" sz="2000" b="1" dirty="0" smtClean="0">
                <a:latin typeface="楷体" pitchFamily="49" charset="-122"/>
                <a:ea typeface="楷体" pitchFamily="49" charset="-122"/>
              </a:rPr>
              <a:t>h</a:t>
            </a:r>
            <a:r>
              <a:rPr lang="en-US" altLang="zh-CN" sz="2000" b="1" baseline="-25000" dirty="0" smtClean="0">
                <a:latin typeface="楷体" pitchFamily="49" charset="-122"/>
                <a:ea typeface="楷体" pitchFamily="49" charset="-122"/>
              </a:rPr>
              <a:t>1</a:t>
            </a:r>
            <a:r>
              <a:rPr lang="en-US" altLang="zh-CN" sz="2000" b="1" dirty="0" smtClean="0">
                <a:latin typeface="楷体" pitchFamily="49" charset="-122"/>
                <a:ea typeface="楷体" pitchFamily="49" charset="-122"/>
              </a:rPr>
              <a:t>=0</a:t>
            </a:r>
            <a:endParaRPr lang="zh-CN" altLang="en-US" sz="2000" b="1" dirty="0">
              <a:latin typeface="楷体" pitchFamily="49" charset="-122"/>
              <a:ea typeface="楷体" pitchFamily="49" charset="-122"/>
            </a:endParaRPr>
          </a:p>
        </p:txBody>
      </p:sp>
      <p:cxnSp>
        <p:nvCxnSpPr>
          <p:cNvPr id="5" name="直接箭头连接符 4"/>
          <p:cNvCxnSpPr/>
          <p:nvPr/>
        </p:nvCxnSpPr>
        <p:spPr>
          <a:xfrm>
            <a:off x="1475656" y="4005064"/>
            <a:ext cx="1420934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88003" y="2963854"/>
            <a:ext cx="1368152" cy="7078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CN" sz="2000" b="1" dirty="0" smtClean="0">
                <a:latin typeface="楷体" pitchFamily="49" charset="-122"/>
                <a:ea typeface="楷体" pitchFamily="49" charset="-122"/>
              </a:rPr>
              <a:t>P=P</a:t>
            </a:r>
            <a:r>
              <a:rPr lang="en-US" altLang="zh-CN" sz="2000" b="1" baseline="-25000" dirty="0" smtClean="0">
                <a:latin typeface="楷体" pitchFamily="49" charset="-122"/>
                <a:ea typeface="楷体" pitchFamily="49" charset="-122"/>
              </a:rPr>
              <a:t>2</a:t>
            </a:r>
            <a:r>
              <a:rPr lang="en-US" altLang="zh-CN" sz="2000" b="1" dirty="0" smtClean="0">
                <a:latin typeface="楷体" pitchFamily="49" charset="-122"/>
                <a:ea typeface="楷体" pitchFamily="49" charset="-122"/>
              </a:rPr>
              <a:t>,V=V</a:t>
            </a:r>
            <a:r>
              <a:rPr lang="en-US" altLang="zh-CN" sz="2000" b="1" baseline="-25000" dirty="0" smtClean="0">
                <a:latin typeface="楷体" pitchFamily="49" charset="-122"/>
                <a:ea typeface="楷体" pitchFamily="49" charset="-122"/>
              </a:rPr>
              <a:t>2</a:t>
            </a:r>
            <a:endParaRPr lang="en-US" altLang="zh-CN" sz="2000" b="1" dirty="0" smtClean="0">
              <a:latin typeface="楷体" pitchFamily="49" charset="-122"/>
              <a:ea typeface="楷体" pitchFamily="49" charset="-122"/>
            </a:endParaRPr>
          </a:p>
          <a:p>
            <a:r>
              <a:rPr lang="en-US" altLang="zh-CN" sz="2000" b="1" dirty="0" smtClean="0">
                <a:latin typeface="楷体" pitchFamily="49" charset="-122"/>
                <a:ea typeface="楷体" pitchFamily="49" charset="-122"/>
              </a:rPr>
              <a:t>h</a:t>
            </a:r>
            <a:r>
              <a:rPr lang="en-US" altLang="zh-CN" sz="2000" b="1" baseline="-25000" dirty="0" smtClean="0">
                <a:latin typeface="楷体" pitchFamily="49" charset="-122"/>
                <a:ea typeface="楷体" pitchFamily="49" charset="-122"/>
              </a:rPr>
              <a:t>2</a:t>
            </a:r>
            <a:r>
              <a:rPr lang="en-US" altLang="zh-CN" sz="2000" b="1" dirty="0" smtClean="0">
                <a:latin typeface="楷体" pitchFamily="49" charset="-122"/>
                <a:ea typeface="楷体" pitchFamily="49" charset="-122"/>
              </a:rPr>
              <a:t>=h</a:t>
            </a:r>
            <a:endParaRPr lang="zh-CN" altLang="en-US" sz="2000" b="1" dirty="0">
              <a:latin typeface="楷体" pitchFamily="49" charset="-122"/>
              <a:ea typeface="楷体" pitchFamily="49" charset="-122"/>
            </a:endParaRPr>
          </a:p>
        </p:txBody>
      </p:sp>
      <p:cxnSp>
        <p:nvCxnSpPr>
          <p:cNvPr id="8" name="直接箭头连接符 7"/>
          <p:cNvCxnSpPr/>
          <p:nvPr/>
        </p:nvCxnSpPr>
        <p:spPr>
          <a:xfrm>
            <a:off x="1475656" y="3501008"/>
            <a:ext cx="2009951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5724128" y="1614190"/>
            <a:ext cx="3019878" cy="286232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 smtClean="0">
                <a:latin typeface="楷体" pitchFamily="49" charset="-122"/>
                <a:ea typeface="楷体" pitchFamily="49" charset="-122"/>
              </a:rPr>
              <a:t>实际液体流动：</a:t>
            </a:r>
            <a:endParaRPr lang="en-US" altLang="zh-CN" sz="2000" b="1" dirty="0" smtClean="0">
              <a:latin typeface="楷体" pitchFamily="49" charset="-122"/>
              <a:ea typeface="楷体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b="1" dirty="0" smtClean="0">
                <a:latin typeface="楷体" pitchFamily="49" charset="-122"/>
                <a:ea typeface="楷体" pitchFamily="49" charset="-122"/>
              </a:rPr>
              <a:t>1</a:t>
            </a:r>
            <a:r>
              <a:rPr lang="zh-CN" altLang="en-US" sz="2000" b="1" dirty="0">
                <a:latin typeface="楷体" pitchFamily="49" charset="-122"/>
                <a:ea typeface="楷体" pitchFamily="49" charset="-122"/>
              </a:rPr>
              <a:t>、根据</a:t>
            </a:r>
            <a:r>
              <a:rPr lang="zh-CN" altLang="en-US" sz="2000" b="1" dirty="0" smtClean="0">
                <a:latin typeface="楷体" pitchFamily="49" charset="-122"/>
                <a:ea typeface="楷体" pitchFamily="49" charset="-122"/>
              </a:rPr>
              <a:t>已知液体流动速度</a:t>
            </a:r>
            <a:r>
              <a:rPr lang="zh-CN" altLang="en-US" sz="2000" b="1" dirty="0">
                <a:latin typeface="楷体" pitchFamily="49" charset="-122"/>
                <a:ea typeface="楷体" pitchFamily="49" charset="-122"/>
              </a:rPr>
              <a:t>判定是层流还是湍流，取</a:t>
            </a:r>
            <a:r>
              <a:rPr lang="el-GR" altLang="zh-CN" sz="2000" b="1" dirty="0">
                <a:latin typeface="楷体" pitchFamily="49" charset="-122"/>
                <a:ea typeface="楷体" pitchFamily="49" charset="-122"/>
              </a:rPr>
              <a:t>α</a:t>
            </a:r>
            <a:r>
              <a:rPr lang="zh-CN" altLang="en-US" sz="2000" b="1" dirty="0">
                <a:latin typeface="楷体" pitchFamily="49" charset="-122"/>
                <a:ea typeface="楷体" pitchFamily="49" charset="-122"/>
              </a:rPr>
              <a:t>值。</a:t>
            </a:r>
            <a:endParaRPr lang="en-US" altLang="zh-CN" sz="2000" b="1" dirty="0">
              <a:latin typeface="楷体" pitchFamily="49" charset="-122"/>
              <a:ea typeface="楷体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b="1" dirty="0" smtClean="0">
                <a:latin typeface="楷体" pitchFamily="49" charset="-122"/>
                <a:ea typeface="楷体" pitchFamily="49" charset="-122"/>
              </a:rPr>
              <a:t>2</a:t>
            </a:r>
            <a:r>
              <a:rPr lang="zh-CN" altLang="en-US" sz="2000" b="1" dirty="0">
                <a:latin typeface="楷体" pitchFamily="49" charset="-122"/>
                <a:ea typeface="楷体" pitchFamily="49" charset="-122"/>
              </a:rPr>
              <a:t>、注意能量损失的单位</a:t>
            </a:r>
            <a:r>
              <a:rPr lang="zh-CN" altLang="en-US" sz="2000" b="1" dirty="0" smtClean="0">
                <a:latin typeface="楷体" pitchFamily="49" charset="-122"/>
                <a:ea typeface="楷体" pitchFamily="49" charset="-122"/>
              </a:rPr>
              <a:t>换算</a:t>
            </a:r>
            <a:r>
              <a:rPr lang="el-GR" altLang="zh-CN" sz="2000" dirty="0"/>
              <a:t>ρ</a:t>
            </a:r>
            <a:r>
              <a:rPr lang="en-US" altLang="zh-CN" sz="2000" dirty="0" err="1"/>
              <a:t>gh</a:t>
            </a:r>
            <a:r>
              <a:rPr lang="en-US" altLang="zh-CN" sz="2000" baseline="-25000" dirty="0" err="1">
                <a:ea typeface="宋体"/>
              </a:rPr>
              <a:t>w</a:t>
            </a:r>
            <a:r>
              <a:rPr lang="en-US" altLang="zh-CN" sz="2000" b="1" dirty="0">
                <a:ea typeface="楷体" pitchFamily="49" charset="-122"/>
              </a:rPr>
              <a:t> </a:t>
            </a:r>
            <a:r>
              <a:rPr lang="en-US" altLang="zh-CN" sz="2000" b="1" dirty="0">
                <a:solidFill>
                  <a:srgbClr val="FF0000"/>
                </a:solidFill>
                <a:ea typeface="楷体" pitchFamily="49" charset="-122"/>
              </a:rPr>
              <a:t>(△P</a:t>
            </a:r>
            <a:r>
              <a:rPr lang="en-US" altLang="zh-CN" sz="2000" b="1" dirty="0" smtClean="0">
                <a:solidFill>
                  <a:srgbClr val="FF0000"/>
                </a:solidFill>
                <a:ea typeface="楷体" pitchFamily="49" charset="-122"/>
              </a:rPr>
              <a:t>)</a:t>
            </a:r>
            <a:r>
              <a:rPr lang="zh-CN" altLang="en-US" sz="1600" b="1" dirty="0" smtClean="0">
                <a:latin typeface="楷体" pitchFamily="49" charset="-122"/>
                <a:ea typeface="楷体" pitchFamily="49" charset="-122"/>
              </a:rPr>
              <a:t>。</a:t>
            </a:r>
            <a:r>
              <a:rPr lang="en-US" altLang="zh-CN" sz="1600" b="1" dirty="0" smtClean="0">
                <a:latin typeface="楷体" pitchFamily="49" charset="-122"/>
                <a:ea typeface="楷体" pitchFamily="49" charset="-122"/>
              </a:rPr>
              <a:t>    </a:t>
            </a:r>
            <a:endParaRPr lang="zh-CN" altLang="en-US" sz="1600" b="1" dirty="0"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07504" y="5175319"/>
            <a:ext cx="5400600" cy="132343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dirty="0" smtClean="0"/>
              <a:t> </a:t>
            </a:r>
            <a:r>
              <a:rPr lang="en-US" altLang="zh-CN" sz="2000" dirty="0" smtClean="0"/>
              <a:t>P</a:t>
            </a:r>
            <a:r>
              <a:rPr lang="en-US" altLang="zh-CN" sz="2000" baseline="-25000" dirty="0" smtClean="0"/>
              <a:t>a </a:t>
            </a:r>
            <a:r>
              <a:rPr lang="en-US" altLang="zh-CN" sz="2000" dirty="0" smtClean="0">
                <a:ea typeface="宋体"/>
              </a:rPr>
              <a:t>= P</a:t>
            </a:r>
            <a:r>
              <a:rPr lang="en-US" altLang="zh-CN" sz="2000" baseline="-25000" dirty="0" smtClean="0">
                <a:ea typeface="宋体"/>
              </a:rPr>
              <a:t>2</a:t>
            </a:r>
            <a:r>
              <a:rPr lang="en-US" altLang="zh-CN" sz="2000" dirty="0" smtClean="0">
                <a:ea typeface="宋体"/>
              </a:rPr>
              <a:t>+</a:t>
            </a:r>
            <a:r>
              <a:rPr lang="el-GR" altLang="zh-CN" sz="2000" dirty="0" smtClean="0">
                <a:ea typeface="宋体"/>
              </a:rPr>
              <a:t> ρ</a:t>
            </a:r>
            <a:r>
              <a:rPr lang="en-US" altLang="zh-CN" sz="2000" dirty="0" err="1">
                <a:ea typeface="宋体"/>
              </a:rPr>
              <a:t>g</a:t>
            </a:r>
            <a:r>
              <a:rPr lang="en-US" altLang="zh-CN" sz="2000" dirty="0" err="1" smtClean="0">
                <a:solidFill>
                  <a:srgbClr val="FF0000"/>
                </a:solidFill>
                <a:ea typeface="宋体"/>
              </a:rPr>
              <a:t>h</a:t>
            </a:r>
            <a:r>
              <a:rPr lang="el-GR" altLang="zh-CN" sz="2000" dirty="0" smtClean="0">
                <a:ea typeface="宋体"/>
              </a:rPr>
              <a:t> </a:t>
            </a:r>
            <a:r>
              <a:rPr lang="en-US" altLang="zh-CN" sz="2000" dirty="0" smtClean="0">
                <a:ea typeface="宋体"/>
              </a:rPr>
              <a:t>+ </a:t>
            </a:r>
            <a:r>
              <a:rPr lang="az-Cyrl-AZ" altLang="zh-CN" sz="2000" dirty="0" smtClean="0">
                <a:ea typeface="宋体"/>
              </a:rPr>
              <a:t>а</a:t>
            </a:r>
            <a:r>
              <a:rPr lang="en-US" altLang="zh-CN" sz="2000" baseline="-25000" dirty="0" smtClean="0">
                <a:ea typeface="宋体"/>
              </a:rPr>
              <a:t>2</a:t>
            </a:r>
            <a:r>
              <a:rPr lang="el-GR" altLang="zh-CN" sz="2000" dirty="0">
                <a:ea typeface="宋体"/>
              </a:rPr>
              <a:t> ρ </a:t>
            </a:r>
            <a:r>
              <a:rPr lang="en-US" altLang="zh-CN" sz="2000" dirty="0" smtClean="0">
                <a:ea typeface="宋体"/>
              </a:rPr>
              <a:t>V</a:t>
            </a:r>
            <a:r>
              <a:rPr lang="en-US" altLang="zh-CN" sz="2000" baseline="-25000" dirty="0" smtClean="0">
                <a:ea typeface="宋体"/>
              </a:rPr>
              <a:t>2</a:t>
            </a:r>
            <a:r>
              <a:rPr lang="en-US" altLang="zh-CN" sz="2000" baseline="30000" dirty="0" smtClean="0">
                <a:ea typeface="宋体"/>
              </a:rPr>
              <a:t>2</a:t>
            </a:r>
            <a:r>
              <a:rPr lang="en-US" altLang="zh-CN" sz="2000" dirty="0" smtClean="0">
                <a:ea typeface="宋体"/>
              </a:rPr>
              <a:t>/2 +</a:t>
            </a:r>
            <a:r>
              <a:rPr lang="el-GR" altLang="zh-CN" sz="2000" dirty="0" smtClean="0">
                <a:ea typeface="宋体"/>
              </a:rPr>
              <a:t> ρ</a:t>
            </a:r>
            <a:r>
              <a:rPr lang="en-US" altLang="zh-CN" sz="2000" dirty="0" err="1" smtClean="0">
                <a:ea typeface="宋体"/>
              </a:rPr>
              <a:t>gh</a:t>
            </a:r>
            <a:r>
              <a:rPr lang="en-US" altLang="zh-CN" sz="2000" baseline="-25000" dirty="0" err="1" smtClean="0">
                <a:ea typeface="宋体"/>
              </a:rPr>
              <a:t>w</a:t>
            </a:r>
            <a:endParaRPr lang="en-US" altLang="zh-CN" sz="2000" dirty="0">
              <a:ea typeface="宋体"/>
            </a:endParaRPr>
          </a:p>
          <a:p>
            <a:pPr>
              <a:lnSpc>
                <a:spcPct val="125000"/>
              </a:lnSpc>
            </a:pPr>
            <a:r>
              <a:rPr lang="zh-CN" altLang="en-US" sz="2000" b="1" dirty="0" smtClean="0">
                <a:latin typeface="楷体" pitchFamily="49" charset="-122"/>
                <a:ea typeface="楷体" pitchFamily="49" charset="-122"/>
              </a:rPr>
              <a:t>真空度</a:t>
            </a:r>
            <a:r>
              <a:rPr lang="en-US" altLang="zh-CN" sz="2000" dirty="0" smtClean="0">
                <a:latin typeface="楷体" pitchFamily="49" charset="-122"/>
                <a:ea typeface="楷体" pitchFamily="49" charset="-122"/>
              </a:rPr>
              <a:t>= P</a:t>
            </a:r>
            <a:r>
              <a:rPr lang="en-US" altLang="zh-CN" sz="2000" baseline="-25000" dirty="0" smtClean="0"/>
              <a:t>a</a:t>
            </a:r>
            <a:r>
              <a:rPr lang="en-US" altLang="zh-CN" sz="2000" dirty="0" smtClean="0">
                <a:latin typeface="楷体" pitchFamily="49" charset="-122"/>
                <a:ea typeface="楷体" pitchFamily="49" charset="-122"/>
              </a:rPr>
              <a:t>-</a:t>
            </a:r>
            <a:r>
              <a:rPr lang="en-US" altLang="zh-CN" sz="2000" dirty="0" smtClean="0">
                <a:ea typeface="宋体"/>
              </a:rPr>
              <a:t>P</a:t>
            </a:r>
            <a:r>
              <a:rPr lang="en-US" altLang="zh-CN" sz="2000" baseline="-25000" dirty="0" smtClean="0"/>
              <a:t>2 </a:t>
            </a:r>
            <a:r>
              <a:rPr lang="en-US" altLang="zh-CN" sz="2000" dirty="0" smtClean="0">
                <a:ea typeface="宋体"/>
              </a:rPr>
              <a:t>=</a:t>
            </a:r>
            <a:r>
              <a:rPr lang="el-GR" altLang="zh-CN" sz="2000" dirty="0" smtClean="0">
                <a:ea typeface="宋体"/>
              </a:rPr>
              <a:t> </a:t>
            </a:r>
            <a:r>
              <a:rPr lang="el-GR" altLang="zh-CN" sz="2000" dirty="0">
                <a:solidFill>
                  <a:srgbClr val="FF0000"/>
                </a:solidFill>
                <a:ea typeface="宋体"/>
              </a:rPr>
              <a:t>ρ</a:t>
            </a:r>
            <a:r>
              <a:rPr lang="en-US" altLang="zh-CN" sz="2000" dirty="0" err="1">
                <a:solidFill>
                  <a:srgbClr val="FF0000"/>
                </a:solidFill>
                <a:ea typeface="宋体"/>
              </a:rPr>
              <a:t>gh</a:t>
            </a:r>
            <a:r>
              <a:rPr lang="el-GR" altLang="zh-CN" sz="2000" dirty="0">
                <a:solidFill>
                  <a:srgbClr val="FF0000"/>
                </a:solidFill>
                <a:ea typeface="宋体"/>
              </a:rPr>
              <a:t> </a:t>
            </a:r>
            <a:r>
              <a:rPr lang="en-US" altLang="zh-CN" sz="2000" dirty="0">
                <a:ea typeface="宋体"/>
              </a:rPr>
              <a:t>+</a:t>
            </a:r>
            <a:r>
              <a:rPr lang="az-Cyrl-AZ" altLang="zh-CN" sz="2000" dirty="0">
                <a:ea typeface="宋体"/>
              </a:rPr>
              <a:t>а</a:t>
            </a:r>
            <a:r>
              <a:rPr lang="en-US" altLang="zh-CN" sz="2000" baseline="-25000" dirty="0">
                <a:ea typeface="宋体"/>
              </a:rPr>
              <a:t>2</a:t>
            </a:r>
            <a:r>
              <a:rPr lang="el-GR" altLang="zh-CN" sz="2000" dirty="0">
                <a:ea typeface="宋体"/>
              </a:rPr>
              <a:t> ρ </a:t>
            </a:r>
            <a:r>
              <a:rPr lang="en-US" altLang="zh-CN" sz="2000" dirty="0">
                <a:ea typeface="宋体"/>
              </a:rPr>
              <a:t>V</a:t>
            </a:r>
            <a:r>
              <a:rPr lang="en-US" altLang="zh-CN" sz="2000" baseline="-25000" dirty="0">
                <a:ea typeface="宋体"/>
              </a:rPr>
              <a:t>2</a:t>
            </a:r>
            <a:r>
              <a:rPr lang="en-US" altLang="zh-CN" sz="2000" baseline="30000" dirty="0">
                <a:ea typeface="宋体"/>
              </a:rPr>
              <a:t>2</a:t>
            </a:r>
            <a:r>
              <a:rPr lang="en-US" altLang="zh-CN" sz="2000" dirty="0">
                <a:ea typeface="宋体"/>
              </a:rPr>
              <a:t>/2+</a:t>
            </a:r>
            <a:r>
              <a:rPr lang="el-GR" altLang="zh-CN" sz="2000" dirty="0">
                <a:ea typeface="宋体"/>
              </a:rPr>
              <a:t> ρ</a:t>
            </a:r>
            <a:r>
              <a:rPr lang="en-US" altLang="zh-CN" sz="2000" dirty="0" err="1" smtClean="0">
                <a:ea typeface="宋体"/>
              </a:rPr>
              <a:t>gh</a:t>
            </a:r>
            <a:r>
              <a:rPr lang="en-US" altLang="zh-CN" sz="2000" baseline="-25000" dirty="0" err="1" smtClean="0">
                <a:ea typeface="宋体"/>
              </a:rPr>
              <a:t>w</a:t>
            </a:r>
            <a:r>
              <a:rPr lang="en-US" altLang="zh-CN" sz="2000" b="1" dirty="0">
                <a:ea typeface="楷体" pitchFamily="49" charset="-122"/>
              </a:rPr>
              <a:t> </a:t>
            </a:r>
            <a:r>
              <a:rPr lang="en-US" altLang="zh-CN" sz="2000" b="1" dirty="0">
                <a:solidFill>
                  <a:srgbClr val="FF0000"/>
                </a:solidFill>
                <a:ea typeface="楷体" pitchFamily="49" charset="-122"/>
              </a:rPr>
              <a:t>(△P)</a:t>
            </a:r>
            <a:endParaRPr lang="en-US" altLang="zh-CN" sz="2000" baseline="-25000" dirty="0" smtClean="0">
              <a:solidFill>
                <a:srgbClr val="FF0000"/>
              </a:solidFill>
              <a:ea typeface="宋体"/>
            </a:endParaRPr>
          </a:p>
          <a:p>
            <a:pPr>
              <a:lnSpc>
                <a:spcPct val="125000"/>
              </a:lnSpc>
            </a:pPr>
            <a:r>
              <a:rPr lang="zh-CN" altLang="en-US" sz="2000" b="1" dirty="0" smtClean="0">
                <a:ea typeface="楷体" pitchFamily="49" charset="-122"/>
              </a:rPr>
              <a:t>吸油高度：</a:t>
            </a:r>
            <a:r>
              <a:rPr lang="en-US" altLang="zh-CN" sz="2000" dirty="0" smtClean="0">
                <a:solidFill>
                  <a:srgbClr val="FF0000"/>
                </a:solidFill>
              </a:rPr>
              <a:t>h</a:t>
            </a:r>
            <a:endParaRPr lang="zh-CN" altLang="en-US" sz="2000" b="1" dirty="0">
              <a:ea typeface="楷体" pitchFamily="49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724128" y="4611140"/>
            <a:ext cx="3168352" cy="1938992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zh-CN" altLang="en-US" sz="2000" b="1" dirty="0" smtClean="0">
                <a:latin typeface="楷体" pitchFamily="49" charset="-122"/>
                <a:ea typeface="楷体" pitchFamily="49" charset="-122"/>
              </a:rPr>
              <a:t>    泵吸</a:t>
            </a:r>
            <a:r>
              <a:rPr lang="zh-CN" altLang="en-US" sz="2000" b="1" dirty="0">
                <a:latin typeface="楷体" pitchFamily="49" charset="-122"/>
                <a:ea typeface="楷体" pitchFamily="49" charset="-122"/>
              </a:rPr>
              <a:t>油</a:t>
            </a:r>
            <a:r>
              <a:rPr lang="zh-CN" altLang="en-US" sz="2000" b="1" dirty="0" smtClean="0">
                <a:latin typeface="楷体" pitchFamily="49" charset="-122"/>
                <a:ea typeface="楷体" pitchFamily="49" charset="-122"/>
              </a:rPr>
              <a:t>口真空度不能太大，即吸油口处绝对压力不能太低，否则产生气穴，导致液压泵噪声过大。在实际使用中最大吸油高度一般应小于</a:t>
            </a:r>
            <a:r>
              <a:rPr lang="en-US" altLang="zh-CN" sz="2000" b="1" dirty="0" smtClean="0">
                <a:latin typeface="楷体" pitchFamily="49" charset="-122"/>
                <a:ea typeface="楷体" pitchFamily="49" charset="-122"/>
              </a:rPr>
              <a:t>500mm</a:t>
            </a:r>
            <a:r>
              <a:rPr lang="zh-CN" altLang="en-US" sz="2000" b="1" dirty="0" smtClean="0">
                <a:latin typeface="楷体" pitchFamily="49" charset="-122"/>
                <a:ea typeface="楷体" pitchFamily="49" charset="-122"/>
              </a:rPr>
              <a:t>。</a:t>
            </a:r>
            <a:endParaRPr lang="en-US" altLang="zh-CN" sz="2000" b="1" dirty="0" smtClean="0">
              <a:latin typeface="楷体" pitchFamily="49" charset="-122"/>
              <a:ea typeface="楷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53552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>
          <a:xfrm>
            <a:off x="1385926" y="1412776"/>
            <a:ext cx="7793037" cy="677862"/>
          </a:xfrm>
        </p:spPr>
        <p:txBody>
          <a:bodyPr/>
          <a:lstStyle/>
          <a:p>
            <a:pPr eaLnBrk="1" hangingPunct="1"/>
            <a:r>
              <a:rPr lang="en-US" altLang="zh-CN" sz="2800" b="1" dirty="0" smtClean="0">
                <a:solidFill>
                  <a:schemeClr val="tx1"/>
                </a:solidFill>
                <a:latin typeface="楷体" pitchFamily="49" charset="-122"/>
                <a:ea typeface="楷体" pitchFamily="49" charset="-122"/>
              </a:rPr>
              <a:t>4</a:t>
            </a:r>
            <a:r>
              <a:rPr lang="zh-CN" altLang="en-US" sz="2800" b="1" dirty="0" smtClean="0">
                <a:solidFill>
                  <a:schemeClr val="tx1"/>
                </a:solidFill>
                <a:latin typeface="楷体" pitchFamily="49" charset="-122"/>
                <a:ea typeface="楷体" pitchFamily="49" charset="-122"/>
              </a:rPr>
              <a:t>、动量方程</a:t>
            </a:r>
          </a:p>
        </p:txBody>
      </p:sp>
      <p:sp>
        <p:nvSpPr>
          <p:cNvPr id="49156" name="Rectangle 4"/>
          <p:cNvSpPr>
            <a:spLocks noChangeArrowheads="1"/>
          </p:cNvSpPr>
          <p:nvPr/>
        </p:nvSpPr>
        <p:spPr bwMode="auto">
          <a:xfrm>
            <a:off x="1259632" y="2924944"/>
            <a:ext cx="6959996" cy="1326796"/>
          </a:xfrm>
          <a:prstGeom prst="rect">
            <a:avLst/>
          </a:prstGeom>
          <a:solidFill>
            <a:schemeClr val="bg2"/>
          </a:solidFill>
          <a:ln w="28575">
            <a:solidFill>
              <a:schemeClr val="tx2"/>
            </a:solidFill>
            <a:miter lim="800000"/>
            <a:headEnd/>
            <a:tailEnd/>
          </a:ln>
          <a:effectLst/>
          <a:extLst/>
        </p:spPr>
        <p:txBody>
          <a:bodyPr/>
          <a:lstStyle/>
          <a:p>
            <a:pPr>
              <a:lnSpc>
                <a:spcPct val="150000"/>
              </a:lnSpc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lang="zh-CN" altLang="en-US" sz="2800" b="1" dirty="0" smtClean="0">
                <a:latin typeface="楷体" pitchFamily="49" charset="-122"/>
                <a:ea typeface="楷体" pitchFamily="49" charset="-122"/>
              </a:rPr>
              <a:t>    </a:t>
            </a:r>
            <a:r>
              <a:rPr lang="zh-CN" altLang="en-US" b="1" dirty="0" smtClean="0">
                <a:latin typeface="楷体" pitchFamily="49" charset="-122"/>
                <a:ea typeface="楷体" pitchFamily="49" charset="-122"/>
              </a:rPr>
              <a:t>动量定理</a:t>
            </a:r>
            <a:r>
              <a:rPr lang="zh-CN" altLang="en-US" b="1" dirty="0">
                <a:latin typeface="楷体" pitchFamily="49" charset="-122"/>
                <a:ea typeface="楷体" pitchFamily="49" charset="-122"/>
              </a:rPr>
              <a:t>：作用在物体上的力的大小等于</a:t>
            </a:r>
            <a:r>
              <a:rPr lang="zh-CN" altLang="en-US" b="1" dirty="0" smtClean="0">
                <a:latin typeface="楷体" pitchFamily="49" charset="-122"/>
                <a:ea typeface="楷体" pitchFamily="49" charset="-122"/>
              </a:rPr>
              <a:t>物体</a:t>
            </a:r>
            <a:r>
              <a:rPr lang="zh-CN" altLang="en-US" b="1" dirty="0">
                <a:latin typeface="楷体" pitchFamily="49" charset="-122"/>
                <a:ea typeface="楷体" pitchFamily="49" charset="-122"/>
              </a:rPr>
              <a:t>在力的</a:t>
            </a:r>
            <a:r>
              <a:rPr lang="zh-CN" altLang="en-US" b="1" dirty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作用方向</a:t>
            </a:r>
            <a:r>
              <a:rPr lang="zh-CN" altLang="en-US" b="1" dirty="0">
                <a:latin typeface="楷体" pitchFamily="49" charset="-122"/>
                <a:ea typeface="楷体" pitchFamily="49" charset="-122"/>
              </a:rPr>
              <a:t>上的动量的变化率</a:t>
            </a:r>
            <a:r>
              <a:rPr lang="zh-CN" altLang="en-US" b="1" dirty="0" smtClean="0">
                <a:latin typeface="楷体" pitchFamily="49" charset="-122"/>
                <a:ea typeface="楷体" pitchFamily="49" charset="-122"/>
              </a:rPr>
              <a:t>。</a:t>
            </a:r>
            <a:endParaRPr lang="zh-CN" altLang="en-US" b="1" dirty="0">
              <a:latin typeface="楷体" pitchFamily="49" charset="-122"/>
              <a:ea typeface="楷体" pitchFamily="49" charset="-122"/>
            </a:endParaRPr>
          </a:p>
        </p:txBody>
      </p:sp>
      <p:graphicFrame>
        <p:nvGraphicFramePr>
          <p:cNvPr id="49158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11530896"/>
              </p:ext>
            </p:extLst>
          </p:nvPr>
        </p:nvGraphicFramePr>
        <p:xfrm>
          <a:off x="3203848" y="4941168"/>
          <a:ext cx="2592288" cy="9361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666" name="公式" r:id="rId4" imgW="1459866" imgH="571252" progId="Equation.3">
                  <p:embed/>
                </p:oleObj>
              </mc:Choice>
              <mc:Fallback>
                <p:oleObj name="公式" r:id="rId4" imgW="1459866" imgH="571252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3848" y="4941168"/>
                        <a:ext cx="2592288" cy="936104"/>
                      </a:xfrm>
                      <a:prstGeom prst="rect">
                        <a:avLst/>
                      </a:prstGeom>
                      <a:solidFill>
                        <a:schemeClr val="bg2">
                          <a:lumMod val="90000"/>
                        </a:schemeClr>
                      </a:solidFill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08702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91715118"/>
              </p:ext>
            </p:extLst>
          </p:nvPr>
        </p:nvGraphicFramePr>
        <p:xfrm>
          <a:off x="2339752" y="2060848"/>
          <a:ext cx="4752975" cy="7200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681" name="公式" r:id="rId4" imgW="2070100" imgH="355600" progId="Equation.3">
                  <p:embed/>
                </p:oleObj>
              </mc:Choice>
              <mc:Fallback>
                <p:oleObj name="公式" r:id="rId4" imgW="2070100" imgH="355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39752" y="2060848"/>
                        <a:ext cx="4752975" cy="720081"/>
                      </a:xfrm>
                      <a:prstGeom prst="rect">
                        <a:avLst/>
                      </a:prstGeom>
                      <a:solidFill>
                        <a:srgbClr val="00B0F0"/>
                      </a:solidFill>
                      <a:ln>
                        <a:solidFill>
                          <a:schemeClr val="tx1"/>
                        </a:solidFill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矩形 2"/>
          <p:cNvSpPr/>
          <p:nvPr/>
        </p:nvSpPr>
        <p:spPr>
          <a:xfrm>
            <a:off x="3923928" y="3573016"/>
            <a:ext cx="3816424" cy="107721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CN" sz="1600" b="1" dirty="0" smtClean="0">
                <a:latin typeface="楷体" pitchFamily="49" charset="-122"/>
                <a:ea typeface="楷体" pitchFamily="49" charset="-122"/>
              </a:rPr>
              <a:t>F---</a:t>
            </a:r>
            <a:r>
              <a:rPr lang="zh-CN" altLang="en-US" sz="1600" b="1" dirty="0" smtClean="0">
                <a:latin typeface="楷体" pitchFamily="49" charset="-122"/>
                <a:ea typeface="楷体" pitchFamily="49" charset="-122"/>
              </a:rPr>
              <a:t>稳态液动力； </a:t>
            </a:r>
            <a:r>
              <a:rPr lang="zh-CN" altLang="zh-CN" sz="1600" b="1" dirty="0" smtClean="0">
                <a:latin typeface="楷体" pitchFamily="49" charset="-122"/>
                <a:ea typeface="楷体" pitchFamily="49" charset="-122"/>
              </a:rPr>
              <a:t>ρ</a:t>
            </a:r>
            <a:r>
              <a:rPr lang="en-US" altLang="zh-CN" sz="1600" b="1" dirty="0" smtClean="0">
                <a:latin typeface="楷体" pitchFamily="49" charset="-122"/>
                <a:ea typeface="楷体" pitchFamily="49" charset="-122"/>
              </a:rPr>
              <a:t>---</a:t>
            </a:r>
            <a:r>
              <a:rPr lang="zh-CN" altLang="en-US" sz="1600" b="1" dirty="0" smtClean="0">
                <a:latin typeface="楷体" pitchFamily="49" charset="-122"/>
                <a:ea typeface="楷体" pitchFamily="49" charset="-122"/>
              </a:rPr>
              <a:t>液体密度；</a:t>
            </a:r>
            <a:endParaRPr lang="en-US" altLang="zh-CN" sz="1600" b="1" dirty="0" smtClean="0">
              <a:latin typeface="楷体" pitchFamily="49" charset="-122"/>
              <a:ea typeface="楷体" pitchFamily="49" charset="-122"/>
            </a:endParaRPr>
          </a:p>
          <a:p>
            <a:r>
              <a:rPr lang="en-US" altLang="zh-CN" sz="1600" b="1" dirty="0" smtClean="0">
                <a:latin typeface="楷体" pitchFamily="49" charset="-122"/>
                <a:ea typeface="楷体" pitchFamily="49" charset="-122"/>
              </a:rPr>
              <a:t>q---</a:t>
            </a:r>
            <a:r>
              <a:rPr lang="zh-CN" altLang="en-US" sz="1600" b="1" dirty="0" smtClean="0">
                <a:latin typeface="楷体" pitchFamily="49" charset="-122"/>
                <a:ea typeface="楷体" pitchFamily="49" charset="-122"/>
              </a:rPr>
              <a:t>液体流量；   </a:t>
            </a:r>
            <a:r>
              <a:rPr lang="en-US" altLang="zh-CN" sz="1600" b="1" dirty="0" smtClean="0">
                <a:latin typeface="楷体" pitchFamily="49" charset="-122"/>
                <a:ea typeface="楷体" pitchFamily="49" charset="-122"/>
              </a:rPr>
              <a:t>V</a:t>
            </a:r>
            <a:r>
              <a:rPr lang="en-US" altLang="zh-CN" sz="1600" b="1" baseline="-25000" dirty="0" smtClean="0">
                <a:latin typeface="楷体" pitchFamily="49" charset="-122"/>
                <a:ea typeface="楷体" pitchFamily="49" charset="-122"/>
              </a:rPr>
              <a:t>1</a:t>
            </a:r>
            <a:r>
              <a:rPr lang="zh-CN" altLang="en-US" sz="1600" b="1" dirty="0" smtClean="0">
                <a:latin typeface="楷体" pitchFamily="49" charset="-122"/>
                <a:ea typeface="楷体" pitchFamily="49" charset="-122"/>
              </a:rPr>
              <a:t>、</a:t>
            </a:r>
            <a:r>
              <a:rPr lang="en-US" altLang="zh-CN" sz="1600" b="1" dirty="0" smtClean="0">
                <a:latin typeface="楷体" pitchFamily="49" charset="-122"/>
                <a:ea typeface="楷体" pitchFamily="49" charset="-122"/>
              </a:rPr>
              <a:t>V</a:t>
            </a:r>
            <a:r>
              <a:rPr lang="en-US" altLang="zh-CN" sz="1600" b="1" baseline="-25000" dirty="0">
                <a:latin typeface="楷体" pitchFamily="49" charset="-122"/>
                <a:ea typeface="楷体" pitchFamily="49" charset="-122"/>
              </a:rPr>
              <a:t>2</a:t>
            </a:r>
            <a:r>
              <a:rPr lang="en-US" altLang="zh-CN" sz="1600" b="1" dirty="0" smtClean="0">
                <a:latin typeface="楷体" pitchFamily="49" charset="-122"/>
                <a:ea typeface="楷体" pitchFamily="49" charset="-122"/>
              </a:rPr>
              <a:t>---</a:t>
            </a:r>
            <a:r>
              <a:rPr lang="zh-CN" altLang="en-US" sz="1600" b="1" dirty="0" smtClean="0">
                <a:latin typeface="楷体" pitchFamily="49" charset="-122"/>
                <a:ea typeface="楷体" pitchFamily="49" charset="-122"/>
              </a:rPr>
              <a:t>平均流速；</a:t>
            </a:r>
            <a:endParaRPr lang="en-US" altLang="zh-CN" sz="1600" b="1" dirty="0" smtClean="0">
              <a:latin typeface="楷体" pitchFamily="49" charset="-122"/>
              <a:ea typeface="楷体" pitchFamily="49" charset="-122"/>
            </a:endParaRPr>
          </a:p>
          <a:p>
            <a:r>
              <a:rPr lang="el-GR" altLang="zh-CN" sz="1600" b="1" dirty="0" smtClean="0">
                <a:latin typeface="楷体" pitchFamily="49" charset="-122"/>
                <a:ea typeface="楷体" pitchFamily="49" charset="-122"/>
              </a:rPr>
              <a:t>β</a:t>
            </a:r>
            <a:r>
              <a:rPr lang="en-US" altLang="zh-CN" sz="1600" b="1" dirty="0">
                <a:latin typeface="楷体" pitchFamily="49" charset="-122"/>
                <a:ea typeface="楷体" pitchFamily="49" charset="-122"/>
              </a:rPr>
              <a:t>—</a:t>
            </a:r>
            <a:r>
              <a:rPr lang="zh-CN" altLang="en-US" sz="1600" b="1" dirty="0">
                <a:latin typeface="楷体" pitchFamily="49" charset="-122"/>
                <a:ea typeface="楷体" pitchFamily="49" charset="-122"/>
              </a:rPr>
              <a:t>动量修正</a:t>
            </a:r>
            <a:r>
              <a:rPr lang="zh-CN" altLang="en-US" sz="1600" b="1" dirty="0" smtClean="0">
                <a:latin typeface="楷体" pitchFamily="49" charset="-122"/>
                <a:ea typeface="楷体" pitchFamily="49" charset="-122"/>
              </a:rPr>
              <a:t>系数，</a:t>
            </a:r>
            <a:endParaRPr lang="en-US" altLang="zh-CN" sz="1600" b="1" dirty="0" smtClean="0">
              <a:latin typeface="楷体" pitchFamily="49" charset="-122"/>
              <a:ea typeface="楷体" pitchFamily="49" charset="-122"/>
            </a:endParaRPr>
          </a:p>
          <a:p>
            <a:r>
              <a:rPr lang="zh-CN" altLang="en-US" sz="1600" b="1" dirty="0" smtClean="0">
                <a:latin typeface="楷体" pitchFamily="49" charset="-122"/>
                <a:ea typeface="楷体" pitchFamily="49" charset="-122"/>
              </a:rPr>
              <a:t>层流</a:t>
            </a:r>
            <a:r>
              <a:rPr lang="zh-CN" altLang="en-US" sz="1600" b="1" dirty="0">
                <a:latin typeface="楷体" pitchFamily="49" charset="-122"/>
                <a:ea typeface="楷体" pitchFamily="49" charset="-122"/>
              </a:rPr>
              <a:t>时，</a:t>
            </a:r>
            <a:r>
              <a:rPr lang="el-GR" altLang="zh-CN" sz="1600" b="1" dirty="0">
                <a:latin typeface="楷体" pitchFamily="49" charset="-122"/>
                <a:ea typeface="楷体" pitchFamily="49" charset="-122"/>
              </a:rPr>
              <a:t>β</a:t>
            </a:r>
            <a:r>
              <a:rPr lang="en-US" altLang="zh-CN" sz="1600" b="1" dirty="0">
                <a:latin typeface="楷体" pitchFamily="49" charset="-122"/>
                <a:ea typeface="楷体" pitchFamily="49" charset="-122"/>
              </a:rPr>
              <a:t>=1.33 </a:t>
            </a:r>
            <a:r>
              <a:rPr lang="zh-CN" altLang="en-US" sz="1600" b="1" dirty="0" smtClean="0">
                <a:latin typeface="楷体" pitchFamily="49" charset="-122"/>
                <a:ea typeface="楷体" pitchFamily="49" charset="-122"/>
              </a:rPr>
              <a:t>；湍流</a:t>
            </a:r>
            <a:r>
              <a:rPr lang="zh-CN" altLang="en-US" sz="1600" b="1" dirty="0">
                <a:latin typeface="楷体" pitchFamily="49" charset="-122"/>
                <a:ea typeface="楷体" pitchFamily="49" charset="-122"/>
              </a:rPr>
              <a:t>时，</a:t>
            </a:r>
            <a:r>
              <a:rPr lang="el-GR" altLang="zh-CN" sz="1600" b="1" dirty="0">
                <a:latin typeface="楷体" pitchFamily="49" charset="-122"/>
                <a:ea typeface="楷体" pitchFamily="49" charset="-122"/>
              </a:rPr>
              <a:t>β</a:t>
            </a:r>
            <a:r>
              <a:rPr lang="en-US" altLang="zh-CN" sz="1600" b="1" dirty="0">
                <a:latin typeface="楷体" pitchFamily="49" charset="-122"/>
                <a:ea typeface="楷体" pitchFamily="49" charset="-122"/>
              </a:rPr>
              <a:t>=1</a:t>
            </a:r>
            <a:r>
              <a:rPr lang="zh-CN" altLang="en-US" sz="1600" b="1" dirty="0">
                <a:latin typeface="楷体" pitchFamily="49" charset="-122"/>
                <a:ea typeface="楷体" pitchFamily="49" charset="-122"/>
              </a:rPr>
              <a:t>。</a:t>
            </a:r>
            <a:endParaRPr lang="en-US" altLang="zh-CN" sz="1600" b="1" dirty="0"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9144000" cy="105273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800" b="1" dirty="0" smtClean="0">
                <a:latin typeface="楷体" pitchFamily="49" charset="-122"/>
                <a:ea typeface="楷体" pitchFamily="49" charset="-122"/>
              </a:rPr>
              <a:t>定常流动液体稳态液动力</a:t>
            </a:r>
            <a:endParaRPr lang="zh-CN" altLang="en-US" sz="2800" dirty="0"/>
          </a:p>
        </p:txBody>
      </p:sp>
      <p:sp>
        <p:nvSpPr>
          <p:cNvPr id="4" name="矩形 3"/>
          <p:cNvSpPr/>
          <p:nvPr/>
        </p:nvSpPr>
        <p:spPr>
          <a:xfrm>
            <a:off x="952025" y="5442321"/>
            <a:ext cx="7528427" cy="101566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sz="2000" b="1" dirty="0" smtClean="0">
                <a:latin typeface="楷体" pitchFamily="49" charset="-122"/>
                <a:ea typeface="楷体" pitchFamily="49" charset="-122"/>
              </a:rPr>
              <a:t>     </a:t>
            </a:r>
            <a:r>
              <a:rPr lang="zh-CN" altLang="en-US" b="1" dirty="0" smtClean="0">
                <a:latin typeface="楷体" pitchFamily="49" charset="-122"/>
                <a:ea typeface="楷体" pitchFamily="49" charset="-122"/>
              </a:rPr>
              <a:t>液体稳态</a:t>
            </a:r>
            <a:r>
              <a:rPr lang="zh-CN" altLang="en-US" b="1" dirty="0">
                <a:latin typeface="楷体" pitchFamily="49" charset="-122"/>
                <a:ea typeface="楷体" pitchFamily="49" charset="-122"/>
              </a:rPr>
              <a:t>液动力的大小与液体的流量、流速及流动方向</a:t>
            </a:r>
            <a:r>
              <a:rPr lang="zh-CN" altLang="en-US" b="1" dirty="0" smtClean="0">
                <a:latin typeface="楷体" pitchFamily="49" charset="-122"/>
                <a:ea typeface="楷体" pitchFamily="49" charset="-122"/>
              </a:rPr>
              <a:t>有关。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37456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4554452"/>
            <a:ext cx="9144000" cy="2204864"/>
          </a:xfr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2"/>
            </a:solidFill>
          </a:ln>
        </p:spPr>
        <p:txBody>
          <a:bodyPr/>
          <a:lstStyle/>
          <a:p>
            <a:pPr marL="0" eaLnBrk="1" hangingPunct="1">
              <a:lnSpc>
                <a:spcPct val="120000"/>
              </a:lnSpc>
              <a:spcBef>
                <a:spcPts val="0"/>
              </a:spcBef>
              <a:buNone/>
            </a:pPr>
            <a:r>
              <a:rPr lang="zh-CN" altLang="en-US" sz="2400" b="1" dirty="0" smtClean="0">
                <a:latin typeface="楷体" pitchFamily="49" charset="-122"/>
                <a:ea typeface="楷体" pitchFamily="49" charset="-122"/>
              </a:rPr>
              <a:t>    上</a:t>
            </a:r>
            <a:r>
              <a:rPr lang="zh-CN" altLang="en-US" sz="2400" b="1" dirty="0">
                <a:latin typeface="楷体" pitchFamily="49" charset="-122"/>
                <a:ea typeface="楷体" pitchFamily="49" charset="-122"/>
              </a:rPr>
              <a:t>式为定常流动液体稳态液动力的</a:t>
            </a:r>
            <a:r>
              <a:rPr lang="zh-CN" altLang="en-US" sz="2400" b="1" dirty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矢量表达式</a:t>
            </a:r>
            <a:r>
              <a:rPr lang="zh-CN" altLang="en-US" sz="2400" b="1" dirty="0">
                <a:latin typeface="楷体" pitchFamily="49" charset="-122"/>
                <a:ea typeface="楷体" pitchFamily="49" charset="-122"/>
              </a:rPr>
              <a:t>，用以计算液体流动对固体壁面的作用力</a:t>
            </a:r>
            <a:r>
              <a:rPr lang="zh-CN" altLang="en-US" sz="2400" b="1" dirty="0" smtClean="0">
                <a:latin typeface="楷体" pitchFamily="49" charset="-122"/>
                <a:ea typeface="楷体" pitchFamily="49" charset="-122"/>
              </a:rPr>
              <a:t>。</a:t>
            </a:r>
            <a:endParaRPr lang="en-US" altLang="zh-CN" sz="2400" b="1" dirty="0" smtClean="0">
              <a:latin typeface="楷体" pitchFamily="49" charset="-122"/>
              <a:ea typeface="楷体" pitchFamily="49" charset="-122"/>
            </a:endParaRPr>
          </a:p>
          <a:p>
            <a:pPr marL="0" eaLnBrk="1" hangingPunct="1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zh-CN" sz="2400" b="1" dirty="0">
                <a:latin typeface="楷体" pitchFamily="49" charset="-122"/>
                <a:ea typeface="楷体" pitchFamily="49" charset="-122"/>
              </a:rPr>
              <a:t> </a:t>
            </a:r>
            <a:r>
              <a:rPr lang="en-US" altLang="zh-CN" sz="2400" b="1" dirty="0" smtClean="0">
                <a:latin typeface="楷体" pitchFamily="49" charset="-122"/>
                <a:ea typeface="楷体" pitchFamily="49" charset="-122"/>
              </a:rPr>
              <a:t>   </a:t>
            </a:r>
            <a:r>
              <a:rPr lang="zh-CN" altLang="en-US" sz="2400" b="1" dirty="0" smtClean="0">
                <a:latin typeface="楷体" pitchFamily="49" charset="-122"/>
                <a:ea typeface="楷体" pitchFamily="49" charset="-122"/>
              </a:rPr>
              <a:t>定常流动</a:t>
            </a:r>
            <a:r>
              <a:rPr lang="zh-CN" altLang="en-US" sz="2400" b="1" dirty="0">
                <a:latin typeface="楷体" pitchFamily="49" charset="-122"/>
                <a:ea typeface="楷体" pitchFamily="49" charset="-122"/>
              </a:rPr>
              <a:t>液体稳态液动力的矢量表达式在</a:t>
            </a:r>
            <a:r>
              <a:rPr lang="zh-CN" altLang="en-US" sz="2400" b="1" dirty="0" smtClean="0">
                <a:latin typeface="楷体" pitchFamily="49" charset="-122"/>
                <a:ea typeface="楷体" pitchFamily="49" charset="-122"/>
              </a:rPr>
              <a:t>应用时可根据问题的具体要求向指定方向投影，列出该指定方向的动量方程，从而可求出作用力在该方向上的分量，然后加以合成。</a:t>
            </a: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87304453"/>
              </p:ext>
            </p:extLst>
          </p:nvPr>
        </p:nvGraphicFramePr>
        <p:xfrm>
          <a:off x="1835696" y="3216367"/>
          <a:ext cx="4752975" cy="8605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111" name="公式" r:id="rId4" imgW="2070100" imgH="355600" progId="Equation.3">
                  <p:embed/>
                </p:oleObj>
              </mc:Choice>
              <mc:Fallback>
                <p:oleObj name="公式" r:id="rId4" imgW="2070100" imgH="355600" progId="Equation.3">
                  <p:embed/>
                  <p:pic>
                    <p:nvPicPr>
                      <p:cNvPr id="0" name="对象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5696" y="3216367"/>
                        <a:ext cx="4752975" cy="860519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rgbClr val="FF0000"/>
                        </a:solidFill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5" descr="2-1-4"/>
          <p:cNvPicPr>
            <a:picLocks noChangeAspect="1" noChangeArrowheads="1"/>
          </p:cNvPicPr>
          <p:nvPr/>
        </p:nvPicPr>
        <p:blipFill>
          <a:blip r:embed="rId6">
            <a:lum bright="-18000" contrast="5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30239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直接箭头连接符 5"/>
          <p:cNvCxnSpPr/>
          <p:nvPr/>
        </p:nvCxnSpPr>
        <p:spPr>
          <a:xfrm flipH="1">
            <a:off x="2555776" y="1511982"/>
            <a:ext cx="1440160" cy="0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/>
          <p:cNvCxnSpPr/>
          <p:nvPr/>
        </p:nvCxnSpPr>
        <p:spPr>
          <a:xfrm flipV="1">
            <a:off x="4013966" y="1511982"/>
            <a:ext cx="0" cy="1052922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/>
          <p:nvPr/>
        </p:nvCxnSpPr>
        <p:spPr>
          <a:xfrm flipH="1" flipV="1">
            <a:off x="2339752" y="404664"/>
            <a:ext cx="1656184" cy="1107318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81" name="Picture 5" descr="2-1-4"/>
          <p:cNvPicPr>
            <a:picLocks noChangeAspect="1" noChangeArrowheads="1"/>
          </p:cNvPicPr>
          <p:nvPr/>
        </p:nvPicPr>
        <p:blipFill>
          <a:blip r:embed="rId3">
            <a:lum bright="-18000" contrast="5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693" y="1666466"/>
            <a:ext cx="4191000" cy="27988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0184" name="WordArt 8"/>
          <p:cNvSpPr>
            <a:spLocks noChangeArrowheads="1" noChangeShapeType="1" noTextEdit="1"/>
          </p:cNvSpPr>
          <p:nvPr/>
        </p:nvSpPr>
        <p:spPr bwMode="auto">
          <a:xfrm>
            <a:off x="7164388" y="476250"/>
            <a:ext cx="1809750" cy="361950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endParaRPr lang="zh-CN" altLang="en-US" sz="2800" b="1" kern="10" spc="560">
              <a:gradFill rotWithShape="1">
                <a:gsLst>
                  <a:gs pos="0">
                    <a:srgbClr val="AAAAAA"/>
                  </a:gs>
                  <a:gs pos="100000">
                    <a:srgbClr val="FFFFFF"/>
                  </a:gs>
                </a:gsLst>
                <a:lin ang="5400000" scaled="1"/>
              </a:gradFill>
              <a:effectLst>
                <a:outerShdw dist="45791" dir="3378596" algn="ctr" rotWithShape="0">
                  <a:srgbClr val="4D4D4D">
                    <a:alpha val="79999"/>
                  </a:srgbClr>
                </a:outerShdw>
              </a:effectLst>
              <a:latin typeface="华文新魏"/>
              <a:ea typeface="华文新魏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0" y="-29880"/>
            <a:ext cx="9144000" cy="1113766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en-US" b="1" dirty="0" smtClean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    例</a:t>
            </a:r>
            <a:r>
              <a:rPr lang="en-US" altLang="zh-CN" b="1" dirty="0" smtClean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8</a:t>
            </a:r>
            <a:r>
              <a:rPr lang="zh-CN" altLang="en-US" b="1" dirty="0" smtClean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、</a:t>
            </a:r>
            <a:r>
              <a:rPr lang="zh-CN" altLang="en-US" b="1" dirty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求液压阀阀心所受到某一方向的稳态液动力，动量修正系数取</a:t>
            </a:r>
            <a:r>
              <a:rPr lang="el-GR" altLang="zh-CN" b="1" dirty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β</a:t>
            </a:r>
            <a:r>
              <a:rPr lang="en-US" altLang="zh-CN" b="1" dirty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=1</a:t>
            </a:r>
            <a:r>
              <a:rPr lang="zh-CN" altLang="en-US" b="1" dirty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。</a:t>
            </a:r>
            <a:endParaRPr lang="zh-CN" altLang="en-US" b="1" dirty="0">
              <a:solidFill>
                <a:srgbClr val="CC6600"/>
              </a:solidFill>
              <a:latin typeface="楷体" pitchFamily="49" charset="-122"/>
              <a:ea typeface="楷体" pitchFamily="49" charset="-122"/>
            </a:endParaRP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42898378"/>
              </p:ext>
            </p:extLst>
          </p:nvPr>
        </p:nvGraphicFramePr>
        <p:xfrm>
          <a:off x="5528499" y="2379427"/>
          <a:ext cx="3168352" cy="4298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2159" name="公式" r:id="rId4" imgW="2070100" imgH="355600" progId="Equation.3">
                  <p:embed/>
                </p:oleObj>
              </mc:Choice>
              <mc:Fallback>
                <p:oleObj name="公式" r:id="rId4" imgW="2070100" imgH="355600" progId="Equation.3">
                  <p:embed/>
                  <p:pic>
                    <p:nvPicPr>
                      <p:cNvPr id="0" name="对象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28499" y="2379427"/>
                        <a:ext cx="3168352" cy="429865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矩形 3"/>
          <p:cNvSpPr/>
          <p:nvPr/>
        </p:nvSpPr>
        <p:spPr>
          <a:xfrm>
            <a:off x="1105880" y="4791299"/>
            <a:ext cx="7128949" cy="175432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 smtClean="0">
                <a:latin typeface="楷体" pitchFamily="49" charset="-122"/>
                <a:ea typeface="楷体" pitchFamily="49" charset="-122"/>
              </a:rPr>
              <a:t>    根据</a:t>
            </a:r>
            <a:r>
              <a:rPr lang="zh-CN" altLang="en-US" b="1" dirty="0">
                <a:latin typeface="楷体" pitchFamily="49" charset="-122"/>
                <a:ea typeface="楷体" pitchFamily="49" charset="-122"/>
              </a:rPr>
              <a:t>问题的具体要求向指定方向</a:t>
            </a:r>
            <a:r>
              <a:rPr lang="zh-CN" altLang="en-US" b="1" dirty="0" smtClean="0">
                <a:latin typeface="楷体" pitchFamily="49" charset="-122"/>
                <a:ea typeface="楷体" pitchFamily="49" charset="-122"/>
              </a:rPr>
              <a:t>投影</a:t>
            </a:r>
            <a:endParaRPr lang="zh-CN" altLang="en-US" dirty="0">
              <a:latin typeface="楷体" pitchFamily="49" charset="-122"/>
              <a:ea typeface="楷体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b="1" dirty="0" smtClean="0">
                <a:latin typeface="楷体" pitchFamily="49" charset="-122"/>
                <a:ea typeface="楷体" pitchFamily="49" charset="-122"/>
              </a:rPr>
              <a:t>      </a:t>
            </a:r>
            <a:r>
              <a:rPr lang="en-US" altLang="zh-CN" b="1" dirty="0" err="1" smtClean="0">
                <a:latin typeface="楷体" pitchFamily="49" charset="-122"/>
                <a:ea typeface="楷体" pitchFamily="49" charset="-122"/>
              </a:rPr>
              <a:t>Fx</a:t>
            </a:r>
            <a:r>
              <a:rPr lang="en-US" altLang="zh-CN" b="1" dirty="0" smtClean="0">
                <a:latin typeface="楷体" pitchFamily="49" charset="-122"/>
                <a:ea typeface="楷体" pitchFamily="49" charset="-122"/>
              </a:rPr>
              <a:t> =</a:t>
            </a:r>
            <a:r>
              <a:rPr lang="el-GR" altLang="zh-CN" b="1" dirty="0">
                <a:latin typeface="楷体" pitchFamily="49" charset="-122"/>
                <a:ea typeface="楷体" pitchFamily="49" charset="-122"/>
              </a:rPr>
              <a:t>ρ</a:t>
            </a:r>
            <a:r>
              <a:rPr lang="en-US" altLang="zh-CN" b="1" dirty="0">
                <a:latin typeface="楷体" pitchFamily="49" charset="-122"/>
                <a:ea typeface="楷体" pitchFamily="49" charset="-122"/>
              </a:rPr>
              <a:t>q(V</a:t>
            </a:r>
            <a:r>
              <a:rPr lang="en-US" altLang="zh-CN" b="1" baseline="-25000" dirty="0">
                <a:latin typeface="楷体" pitchFamily="49" charset="-122"/>
                <a:ea typeface="楷体" pitchFamily="49" charset="-122"/>
              </a:rPr>
              <a:t>2</a:t>
            </a:r>
            <a:r>
              <a:rPr lang="en-US" altLang="zh-CN" b="1" dirty="0">
                <a:latin typeface="楷体" pitchFamily="49" charset="-122"/>
                <a:ea typeface="楷体" pitchFamily="49" charset="-122"/>
              </a:rPr>
              <a:t>cos</a:t>
            </a:r>
            <a:r>
              <a:rPr lang="el-GR" altLang="zh-CN" b="1" dirty="0">
                <a:latin typeface="楷体" pitchFamily="49" charset="-122"/>
                <a:ea typeface="楷体" pitchFamily="49" charset="-122"/>
              </a:rPr>
              <a:t>ϴ</a:t>
            </a:r>
            <a:r>
              <a:rPr lang="en-US" altLang="zh-CN" b="1" dirty="0">
                <a:latin typeface="楷体" pitchFamily="49" charset="-122"/>
                <a:ea typeface="楷体" pitchFamily="49" charset="-122"/>
              </a:rPr>
              <a:t>-V</a:t>
            </a:r>
            <a:r>
              <a:rPr lang="en-US" altLang="zh-CN" b="1" baseline="-25000" dirty="0">
                <a:latin typeface="楷体" pitchFamily="49" charset="-122"/>
                <a:ea typeface="楷体" pitchFamily="49" charset="-122"/>
              </a:rPr>
              <a:t>1</a:t>
            </a:r>
            <a:r>
              <a:rPr lang="en-US" altLang="zh-CN" b="1" dirty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cos90</a:t>
            </a:r>
            <a:r>
              <a:rPr lang="en-US" altLang="zh-CN" b="1" dirty="0">
                <a:latin typeface="楷体" pitchFamily="49" charset="-122"/>
                <a:ea typeface="楷体" pitchFamily="49" charset="-122"/>
              </a:rPr>
              <a:t>˚</a:t>
            </a:r>
            <a:r>
              <a:rPr lang="en-US" altLang="zh-CN" b="1" dirty="0" smtClean="0">
                <a:latin typeface="楷体" pitchFamily="49" charset="-122"/>
                <a:ea typeface="楷体" pitchFamily="49" charset="-122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zh-CN" b="1" dirty="0" smtClean="0">
                <a:latin typeface="楷体" pitchFamily="49" charset="-122"/>
                <a:ea typeface="楷体" pitchFamily="49" charset="-122"/>
              </a:rPr>
              <a:t>      </a:t>
            </a:r>
            <a:r>
              <a:rPr lang="en-US" altLang="zh-CN" b="1" dirty="0" err="1" smtClean="0">
                <a:latin typeface="楷体" pitchFamily="49" charset="-122"/>
                <a:ea typeface="楷体" pitchFamily="49" charset="-122"/>
              </a:rPr>
              <a:t>Fy</a:t>
            </a:r>
            <a:r>
              <a:rPr lang="en-US" altLang="zh-CN" b="1" dirty="0" smtClean="0">
                <a:latin typeface="楷体" pitchFamily="49" charset="-122"/>
                <a:ea typeface="楷体" pitchFamily="49" charset="-122"/>
              </a:rPr>
              <a:t> =</a:t>
            </a:r>
            <a:r>
              <a:rPr lang="el-GR" altLang="zh-CN" b="1" dirty="0">
                <a:latin typeface="楷体" pitchFamily="49" charset="-122"/>
                <a:ea typeface="楷体" pitchFamily="49" charset="-122"/>
              </a:rPr>
              <a:t>ρ</a:t>
            </a:r>
            <a:r>
              <a:rPr lang="en-US" altLang="zh-CN" b="1" dirty="0">
                <a:latin typeface="楷体" pitchFamily="49" charset="-122"/>
                <a:ea typeface="楷体" pitchFamily="49" charset="-122"/>
              </a:rPr>
              <a:t>q(V</a:t>
            </a:r>
            <a:r>
              <a:rPr lang="en-US" altLang="zh-CN" b="1" baseline="-25000" dirty="0">
                <a:latin typeface="楷体" pitchFamily="49" charset="-122"/>
                <a:ea typeface="楷体" pitchFamily="49" charset="-122"/>
              </a:rPr>
              <a:t>2</a:t>
            </a:r>
            <a:r>
              <a:rPr lang="en-US" altLang="zh-CN" b="1" dirty="0">
                <a:latin typeface="楷体" pitchFamily="49" charset="-122"/>
                <a:ea typeface="楷体" pitchFamily="49" charset="-122"/>
              </a:rPr>
              <a:t>sin</a:t>
            </a:r>
            <a:r>
              <a:rPr lang="el-GR" altLang="zh-CN" b="1" dirty="0">
                <a:latin typeface="楷体" pitchFamily="49" charset="-122"/>
                <a:ea typeface="楷体" pitchFamily="49" charset="-122"/>
              </a:rPr>
              <a:t>ϴ</a:t>
            </a:r>
            <a:r>
              <a:rPr lang="en-US" altLang="zh-CN" b="1" dirty="0">
                <a:latin typeface="楷体" pitchFamily="49" charset="-122"/>
                <a:ea typeface="楷体" pitchFamily="49" charset="-122"/>
              </a:rPr>
              <a:t>-V</a:t>
            </a:r>
            <a:r>
              <a:rPr lang="en-US" altLang="zh-CN" b="1" baseline="-25000" dirty="0">
                <a:latin typeface="楷体" pitchFamily="49" charset="-122"/>
                <a:ea typeface="楷体" pitchFamily="49" charset="-122"/>
              </a:rPr>
              <a:t>1</a:t>
            </a:r>
            <a:r>
              <a:rPr lang="en-US" altLang="zh-CN" b="1" dirty="0">
                <a:latin typeface="楷体" pitchFamily="49" charset="-122"/>
                <a:ea typeface="楷体" pitchFamily="49" charset="-122"/>
              </a:rPr>
              <a:t>sin90</a:t>
            </a:r>
            <a:r>
              <a:rPr lang="en-US" altLang="zh-CN" dirty="0" smtClean="0">
                <a:latin typeface="楷体" pitchFamily="49" charset="-122"/>
                <a:ea typeface="楷体" pitchFamily="49" charset="-122"/>
              </a:rPr>
              <a:t>˚)</a:t>
            </a:r>
            <a:r>
              <a:rPr lang="zh-CN" altLang="en-US" b="1" dirty="0" smtClean="0">
                <a:latin typeface="楷体" pitchFamily="49" charset="-122"/>
                <a:ea typeface="楷体" pitchFamily="49" charset="-122"/>
              </a:rPr>
              <a:t>    </a:t>
            </a:r>
            <a:endParaRPr lang="zh-CN" altLang="en-US" dirty="0">
              <a:latin typeface="楷体" pitchFamily="49" charset="-122"/>
              <a:ea typeface="楷体" pitchFamily="49" charset="-122"/>
            </a:endParaRPr>
          </a:p>
        </p:txBody>
      </p:sp>
      <p:cxnSp>
        <p:nvCxnSpPr>
          <p:cNvPr id="6" name="直接箭头连接符 5"/>
          <p:cNvCxnSpPr/>
          <p:nvPr/>
        </p:nvCxnSpPr>
        <p:spPr>
          <a:xfrm flipV="1">
            <a:off x="2627784" y="1230519"/>
            <a:ext cx="0" cy="2664295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2097665" y="2184705"/>
            <a:ext cx="2888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>
                <a:latin typeface="楷体" pitchFamily="49" charset="-122"/>
                <a:ea typeface="楷体" pitchFamily="49" charset="-122"/>
              </a:rPr>
              <a:t>y</a:t>
            </a:r>
            <a:endParaRPr lang="zh-CN" altLang="en-US" sz="1600" dirty="0"/>
          </a:p>
        </p:txBody>
      </p:sp>
      <p:sp>
        <p:nvSpPr>
          <p:cNvPr id="5" name="矩形 4"/>
          <p:cNvSpPr/>
          <p:nvPr/>
        </p:nvSpPr>
        <p:spPr>
          <a:xfrm>
            <a:off x="914922" y="1318128"/>
            <a:ext cx="40107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>
                <a:latin typeface="楷体" pitchFamily="49" charset="-122"/>
                <a:ea typeface="楷体" pitchFamily="49" charset="-122"/>
              </a:rPr>
              <a:t>V</a:t>
            </a:r>
            <a:r>
              <a:rPr lang="en-US" altLang="zh-CN" sz="2000" b="1" baseline="-25000" dirty="0">
                <a:latin typeface="楷体" pitchFamily="49" charset="-122"/>
                <a:ea typeface="楷体" pitchFamily="49" charset="-122"/>
              </a:rPr>
              <a:t>2</a:t>
            </a:r>
            <a:endParaRPr lang="zh-CN" altLang="en-US" sz="2000" dirty="0"/>
          </a:p>
        </p:txBody>
      </p:sp>
      <p:sp>
        <p:nvSpPr>
          <p:cNvPr id="8" name="矩形 7"/>
          <p:cNvSpPr/>
          <p:nvPr/>
        </p:nvSpPr>
        <p:spPr>
          <a:xfrm>
            <a:off x="2832193" y="3957587"/>
            <a:ext cx="40107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>
                <a:latin typeface="楷体" pitchFamily="49" charset="-122"/>
                <a:ea typeface="楷体" pitchFamily="49" charset="-122"/>
              </a:rPr>
              <a:t>V</a:t>
            </a:r>
            <a:r>
              <a:rPr lang="en-US" altLang="zh-CN" sz="2000" b="1" baseline="-25000" dirty="0">
                <a:latin typeface="楷体" pitchFamily="49" charset="-122"/>
                <a:ea typeface="楷体" pitchFamily="49" charset="-122"/>
              </a:rPr>
              <a:t>1</a:t>
            </a:r>
            <a:endParaRPr lang="zh-CN" alt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88632330"/>
              </p:ext>
            </p:extLst>
          </p:nvPr>
        </p:nvGraphicFramePr>
        <p:xfrm>
          <a:off x="5293412" y="2317873"/>
          <a:ext cx="2933700" cy="580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075" name="公式" r:id="rId3" imgW="952433" imgH="209685" progId="Equation.3">
                  <p:embed/>
                </p:oleObj>
              </mc:Choice>
              <mc:Fallback>
                <p:oleObj name="公式" r:id="rId3" imgW="952433" imgH="209685" progId="Equation.3">
                  <p:embed/>
                  <p:pic>
                    <p:nvPicPr>
                      <p:cNvPr id="0" name="对象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93412" y="2317873"/>
                        <a:ext cx="2933700" cy="5809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69080360"/>
              </p:ext>
            </p:extLst>
          </p:nvPr>
        </p:nvGraphicFramePr>
        <p:xfrm>
          <a:off x="5362540" y="4608559"/>
          <a:ext cx="2932113" cy="5689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076" name="公式" r:id="rId5" imgW="952433" imgH="209685" progId="Equation.3">
                  <p:embed/>
                </p:oleObj>
              </mc:Choice>
              <mc:Fallback>
                <p:oleObj name="公式" r:id="rId5" imgW="952433" imgH="209685" progId="Equation.3">
                  <p:embed/>
                  <p:pic>
                    <p:nvPicPr>
                      <p:cNvPr id="0" name="对象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62540" y="4608559"/>
                        <a:ext cx="2932113" cy="56893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圆角矩形 5"/>
          <p:cNvSpPr/>
          <p:nvPr/>
        </p:nvSpPr>
        <p:spPr>
          <a:xfrm>
            <a:off x="5580110" y="3529424"/>
            <a:ext cx="2496972" cy="381883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1200" b="1" dirty="0" smtClean="0">
                <a:solidFill>
                  <a:srgbClr val="CC6600"/>
                </a:solidFill>
                <a:latin typeface="楷体" pitchFamily="49" charset="-122"/>
                <a:ea typeface="楷体" pitchFamily="49" charset="-122"/>
              </a:rPr>
              <a:t>（不可压缩、定常流动）ρ</a:t>
            </a:r>
            <a:r>
              <a:rPr lang="en-US" altLang="zh-CN" sz="1200" b="1" baseline="-25000" dirty="0">
                <a:solidFill>
                  <a:srgbClr val="CC6600"/>
                </a:solidFill>
                <a:latin typeface="楷体" pitchFamily="49" charset="-122"/>
                <a:ea typeface="楷体" pitchFamily="49" charset="-122"/>
              </a:rPr>
              <a:t>1</a:t>
            </a:r>
            <a:r>
              <a:rPr lang="en-US" altLang="zh-CN" sz="1200" b="1" dirty="0">
                <a:solidFill>
                  <a:srgbClr val="CC6600"/>
                </a:solidFill>
                <a:latin typeface="楷体" pitchFamily="49" charset="-122"/>
                <a:ea typeface="楷体" pitchFamily="49" charset="-122"/>
              </a:rPr>
              <a:t>=</a:t>
            </a:r>
            <a:r>
              <a:rPr lang="el-GR" altLang="zh-CN" sz="1200" b="1" dirty="0">
                <a:solidFill>
                  <a:srgbClr val="CC6600"/>
                </a:solidFill>
                <a:latin typeface="楷体" pitchFamily="49" charset="-122"/>
                <a:ea typeface="楷体" pitchFamily="49" charset="-122"/>
              </a:rPr>
              <a:t>ρ</a:t>
            </a:r>
            <a:r>
              <a:rPr lang="en-US" altLang="zh-CN" sz="1200" b="1" baseline="-25000" dirty="0">
                <a:solidFill>
                  <a:srgbClr val="CC6600"/>
                </a:solidFill>
                <a:latin typeface="楷体" pitchFamily="49" charset="-122"/>
                <a:ea typeface="楷体" pitchFamily="49" charset="-122"/>
              </a:rPr>
              <a:t>2</a:t>
            </a:r>
            <a:endParaRPr lang="zh-CN" altLang="en-US" sz="1200" baseline="-25000" dirty="0"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4991773" y="6042601"/>
            <a:ext cx="3673645" cy="811678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marL="342900" indent="-342900" algn="ctr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  <a:defRPr/>
            </a:pPr>
            <a:r>
              <a:rPr lang="zh-CN" altLang="en-US" sz="2000" b="1" dirty="0">
                <a:solidFill>
                  <a:srgbClr val="FF0000"/>
                </a:solidFill>
                <a:latin typeface="楷体" pitchFamily="49" charset="-122"/>
                <a:ea typeface="楷体" pitchFamily="49" charset="-122"/>
                <a:cs typeface="楷体_GB2312"/>
              </a:rPr>
              <a:t>不可</a:t>
            </a:r>
            <a:r>
              <a:rPr lang="zh-CN" altLang="en-US" sz="2000" b="1" dirty="0" smtClean="0">
                <a:solidFill>
                  <a:srgbClr val="FF0000"/>
                </a:solidFill>
                <a:latin typeface="楷体" pitchFamily="49" charset="-122"/>
                <a:ea typeface="楷体" pitchFamily="49" charset="-122"/>
                <a:cs typeface="楷体_GB2312"/>
              </a:rPr>
              <a:t>压缩液体</a:t>
            </a:r>
            <a:r>
              <a:rPr lang="zh-CN" altLang="en-US" sz="2000" b="1" dirty="0">
                <a:latin typeface="楷体" pitchFamily="49" charset="-122"/>
                <a:ea typeface="楷体" pitchFamily="49" charset="-122"/>
                <a:cs typeface="楷体_GB2312"/>
              </a:rPr>
              <a:t>作</a:t>
            </a:r>
            <a:r>
              <a:rPr lang="zh-CN" altLang="en-US" sz="2000" b="1" dirty="0" smtClean="0">
                <a:solidFill>
                  <a:srgbClr val="FF0000"/>
                </a:solidFill>
                <a:latin typeface="楷体" pitchFamily="49" charset="-122"/>
                <a:ea typeface="楷体" pitchFamily="49" charset="-122"/>
                <a:cs typeface="楷体_GB2312"/>
              </a:rPr>
              <a:t>定常流动</a:t>
            </a:r>
            <a:r>
              <a:rPr lang="zh-CN" altLang="en-US" sz="2000" b="1" dirty="0" smtClean="0">
                <a:latin typeface="楷体" pitchFamily="49" charset="-122"/>
                <a:ea typeface="楷体" pitchFamily="49" charset="-122"/>
                <a:cs typeface="楷体_GB2312"/>
              </a:rPr>
              <a:t>时的</a:t>
            </a:r>
            <a:endParaRPr lang="en-US" altLang="zh-CN" sz="2000" b="1" dirty="0" smtClean="0">
              <a:latin typeface="楷体" pitchFamily="49" charset="-122"/>
              <a:ea typeface="楷体" pitchFamily="49" charset="-122"/>
              <a:cs typeface="楷体_GB2312"/>
            </a:endParaRPr>
          </a:p>
          <a:p>
            <a:pPr marL="342900" indent="-342900" algn="ctr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  <a:defRPr/>
            </a:pPr>
            <a:r>
              <a:rPr lang="zh-CN" altLang="en-US" b="1" dirty="0" smtClean="0">
                <a:solidFill>
                  <a:schemeClr val="tx1"/>
                </a:solidFill>
                <a:latin typeface="楷体" pitchFamily="49" charset="-122"/>
                <a:ea typeface="楷体" pitchFamily="49" charset="-122"/>
                <a:cs typeface="楷体_GB2312"/>
              </a:rPr>
              <a:t>流量连续性方程</a:t>
            </a:r>
            <a:endParaRPr lang="zh-CN" altLang="en-US" b="1" dirty="0">
              <a:solidFill>
                <a:schemeClr val="tx1"/>
              </a:solidFill>
              <a:latin typeface="楷体" pitchFamily="49" charset="-122"/>
              <a:ea typeface="楷体" pitchFamily="49" charset="-122"/>
              <a:cs typeface="楷体_GB2312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899592" y="4602305"/>
            <a:ext cx="3426119" cy="914400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en-US" b="1" dirty="0">
                <a:latin typeface="楷体" pitchFamily="49" charset="-122"/>
                <a:ea typeface="楷体" pitchFamily="49" charset="-122"/>
                <a:cs typeface="楷体_GB2312"/>
              </a:rPr>
              <a:t>结论：通过流管任一通流截面的流量</a:t>
            </a:r>
            <a:r>
              <a:rPr lang="zh-CN" altLang="en-US" b="1" dirty="0" smtClean="0">
                <a:latin typeface="楷体" pitchFamily="49" charset="-122"/>
                <a:ea typeface="楷体" pitchFamily="49" charset="-122"/>
                <a:cs typeface="楷体_GB2312"/>
              </a:rPr>
              <a:t>相等。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1475655" y="3788892"/>
            <a:ext cx="122180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b="1" dirty="0" smtClean="0">
                <a:latin typeface="楷体" pitchFamily="49" charset="-122"/>
                <a:ea typeface="楷体" pitchFamily="49" charset="-122"/>
                <a:hlinkClick r:id="rId7" action="ppaction://hlinkfile"/>
              </a:rPr>
              <a:t>连续性</a:t>
            </a:r>
            <a:r>
              <a:rPr lang="en-US" altLang="zh-CN" sz="1600" b="1" dirty="0" smtClean="0">
                <a:latin typeface="楷体" pitchFamily="49" charset="-122"/>
                <a:ea typeface="楷体" pitchFamily="49" charset="-122"/>
                <a:hlinkClick r:id="rId7" action="ppaction://hlinkfile"/>
              </a:rPr>
              <a:t>.</a:t>
            </a:r>
            <a:r>
              <a:rPr lang="en-US" altLang="zh-CN" sz="1600" b="1" dirty="0" err="1" smtClean="0">
                <a:latin typeface="楷体" pitchFamily="49" charset="-122"/>
                <a:ea typeface="楷体" pitchFamily="49" charset="-122"/>
                <a:hlinkClick r:id="rId7" action="ppaction://hlinkfile"/>
              </a:rPr>
              <a:t>swf</a:t>
            </a:r>
            <a:endParaRPr lang="zh-CN" altLang="en-US" sz="1600" dirty="0"/>
          </a:p>
        </p:txBody>
      </p:sp>
      <p:sp>
        <p:nvSpPr>
          <p:cNvPr id="9" name="矩形 8"/>
          <p:cNvSpPr/>
          <p:nvPr/>
        </p:nvSpPr>
        <p:spPr>
          <a:xfrm>
            <a:off x="0" y="-50105"/>
            <a:ext cx="9143999" cy="105251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25000"/>
              </a:lnSpc>
              <a:buClr>
                <a:schemeClr val="folHlink"/>
              </a:buClr>
              <a:buSzPct val="60000"/>
            </a:pPr>
            <a:r>
              <a:rPr lang="zh-CN" altLang="en-US" sz="2800" b="1" dirty="0">
                <a:latin typeface="Constantia" pitchFamily="18" charset="0"/>
                <a:ea typeface="楷体_GB2312" pitchFamily="49" charset="-122"/>
              </a:rPr>
              <a:t> </a:t>
            </a:r>
            <a:r>
              <a:rPr lang="zh-CN" altLang="en-US" sz="2800" b="1" dirty="0" smtClean="0">
                <a:latin typeface="Constantia" pitchFamily="18" charset="0"/>
                <a:ea typeface="楷体_GB2312" pitchFamily="49" charset="-122"/>
              </a:rPr>
              <a:t>    </a:t>
            </a:r>
            <a:r>
              <a:rPr lang="zh-CN" altLang="en-US" sz="2800" b="1" dirty="0" smtClean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流量连续性方程</a:t>
            </a:r>
            <a:r>
              <a:rPr lang="zh-CN" altLang="en-US" b="1" dirty="0">
                <a:latin typeface="楷体" pitchFamily="49" charset="-122"/>
                <a:ea typeface="楷体" pitchFamily="49" charset="-122"/>
              </a:rPr>
              <a:t>是质量守恒定律在流体力学中一种表达</a:t>
            </a:r>
            <a:r>
              <a:rPr lang="zh-CN" altLang="en-US" b="1" dirty="0" smtClean="0">
                <a:latin typeface="楷体" pitchFamily="49" charset="-122"/>
                <a:ea typeface="楷体" pitchFamily="49" charset="-122"/>
              </a:rPr>
              <a:t>形式</a:t>
            </a:r>
            <a:endParaRPr lang="zh-CN" altLang="en-US" dirty="0">
              <a:solidFill>
                <a:srgbClr val="000000"/>
              </a:solidFill>
              <a:latin typeface="楷体" pitchFamily="49" charset="-122"/>
              <a:ea typeface="楷体" pitchFamily="49" charset="-122"/>
            </a:endParaRPr>
          </a:p>
        </p:txBody>
      </p:sp>
      <p:pic>
        <p:nvPicPr>
          <p:cNvPr id="10" name="Picture 2" descr="C:\Users\wangqiang\Desktop\QQ截图20150904145737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225625"/>
            <a:ext cx="2583820" cy="1408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043608" y="2995464"/>
            <a:ext cx="7183437" cy="490519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b="1" dirty="0" smtClean="0">
                <a:solidFill>
                  <a:srgbClr val="0D0D0D"/>
                </a:solidFill>
                <a:latin typeface="楷体" pitchFamily="49" charset="-122"/>
                <a:ea typeface="楷体" pitchFamily="49" charset="-122"/>
              </a:rPr>
              <a:t>        </a:t>
            </a:r>
            <a:endParaRPr lang="zh-CN" altLang="en-US" dirty="0">
              <a:solidFill>
                <a:srgbClr val="0D0D0D"/>
              </a:solidFill>
              <a:latin typeface="楷体" pitchFamily="49" charset="-122"/>
              <a:ea typeface="楷体" pitchFamily="49" charset="-122"/>
            </a:endParaRPr>
          </a:p>
        </p:txBody>
      </p:sp>
      <p:pic>
        <p:nvPicPr>
          <p:cNvPr id="4" name="Picture 5" descr="2-1-4"/>
          <p:cNvPicPr>
            <a:picLocks noChangeAspect="1" noChangeArrowheads="1"/>
          </p:cNvPicPr>
          <p:nvPr/>
        </p:nvPicPr>
        <p:blipFill>
          <a:blip r:embed="rId2">
            <a:lum bright="-18000" contrast="5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2136"/>
            <a:ext cx="9144000" cy="38731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/>
        </p:nvSpPr>
        <p:spPr>
          <a:xfrm>
            <a:off x="539552" y="4437112"/>
            <a:ext cx="7848871" cy="193899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b="1" dirty="0" smtClean="0">
                <a:solidFill>
                  <a:srgbClr val="0D0D0D"/>
                </a:solidFill>
                <a:latin typeface="楷体" pitchFamily="49" charset="-122"/>
                <a:ea typeface="楷体" pitchFamily="49" charset="-122"/>
              </a:rPr>
              <a:t>    </a:t>
            </a:r>
            <a:r>
              <a:rPr lang="az-Cyrl-AZ" altLang="zh-CN" b="1" dirty="0">
                <a:solidFill>
                  <a:srgbClr val="0D0D0D"/>
                </a:solidFill>
                <a:latin typeface="楷体" pitchFamily="49" charset="-122"/>
                <a:ea typeface="楷体" pitchFamily="49" charset="-122"/>
              </a:rPr>
              <a:t>Ѳ</a:t>
            </a:r>
            <a:r>
              <a:rPr lang="en-US" altLang="zh-CN" b="1" baseline="-25000" dirty="0">
                <a:solidFill>
                  <a:srgbClr val="0D0D0D"/>
                </a:solidFill>
                <a:latin typeface="楷体" pitchFamily="49" charset="-122"/>
                <a:ea typeface="楷体" pitchFamily="49" charset="-122"/>
              </a:rPr>
              <a:t>1</a:t>
            </a:r>
            <a:r>
              <a:rPr lang="zh-CN" altLang="en-US" b="1" dirty="0">
                <a:solidFill>
                  <a:srgbClr val="0D0D0D"/>
                </a:solidFill>
                <a:latin typeface="楷体" pitchFamily="49" charset="-122"/>
                <a:ea typeface="楷体" pitchFamily="49" charset="-122"/>
              </a:rPr>
              <a:t>、</a:t>
            </a:r>
            <a:r>
              <a:rPr lang="az-Cyrl-AZ" altLang="zh-CN" b="1" dirty="0">
                <a:solidFill>
                  <a:srgbClr val="0D0D0D"/>
                </a:solidFill>
                <a:latin typeface="楷体" pitchFamily="49" charset="-122"/>
                <a:ea typeface="楷体" pitchFamily="49" charset="-122"/>
              </a:rPr>
              <a:t>Ѳ</a:t>
            </a:r>
            <a:r>
              <a:rPr lang="en-US" altLang="zh-CN" b="1" baseline="-25000" dirty="0">
                <a:solidFill>
                  <a:srgbClr val="0D0D0D"/>
                </a:solidFill>
                <a:latin typeface="楷体" pitchFamily="49" charset="-122"/>
                <a:ea typeface="楷体" pitchFamily="49" charset="-122"/>
              </a:rPr>
              <a:t>2</a:t>
            </a:r>
            <a:r>
              <a:rPr lang="zh-CN" altLang="en-US" b="1" dirty="0">
                <a:solidFill>
                  <a:srgbClr val="0D0D0D"/>
                </a:solidFill>
                <a:latin typeface="楷体" pitchFamily="49" charset="-122"/>
                <a:ea typeface="楷体" pitchFamily="49" charset="-122"/>
              </a:rPr>
              <a:t>是液流流经滑阀时进、出口流束与滑阀轴线之间的夹角，称为液流速度方向角</a:t>
            </a:r>
            <a:r>
              <a:rPr lang="zh-CN" altLang="en-US" b="1" dirty="0" smtClean="0">
                <a:solidFill>
                  <a:srgbClr val="0D0D0D"/>
                </a:solidFill>
                <a:latin typeface="楷体" pitchFamily="49" charset="-122"/>
                <a:ea typeface="楷体" pitchFamily="49" charset="-122"/>
              </a:rPr>
              <a:t>。</a:t>
            </a:r>
            <a:endParaRPr lang="en-US" altLang="zh-CN" b="1" dirty="0" smtClean="0">
              <a:solidFill>
                <a:srgbClr val="0D0D0D"/>
              </a:solidFill>
              <a:latin typeface="楷体" pitchFamily="49" charset="-122"/>
              <a:ea typeface="楷体" pitchFamily="49" charset="-122"/>
            </a:endParaRPr>
          </a:p>
          <a:p>
            <a:pPr>
              <a:lnSpc>
                <a:spcPct val="125000"/>
              </a:lnSpc>
            </a:pPr>
            <a:r>
              <a:rPr lang="en-US" altLang="zh-CN" b="1" dirty="0">
                <a:solidFill>
                  <a:srgbClr val="0D0D0D"/>
                </a:solidFill>
                <a:latin typeface="楷体" pitchFamily="49" charset="-122"/>
                <a:ea typeface="楷体" pitchFamily="49" charset="-122"/>
              </a:rPr>
              <a:t> </a:t>
            </a:r>
            <a:r>
              <a:rPr lang="en-US" altLang="zh-CN" b="1" dirty="0" smtClean="0">
                <a:solidFill>
                  <a:srgbClr val="0D0D0D"/>
                </a:solidFill>
                <a:latin typeface="楷体" pitchFamily="49" charset="-122"/>
                <a:ea typeface="楷体" pitchFamily="49" charset="-122"/>
              </a:rPr>
              <a:t>   </a:t>
            </a:r>
            <a:r>
              <a:rPr lang="zh-CN" altLang="en-US" b="1" dirty="0" smtClean="0">
                <a:solidFill>
                  <a:srgbClr val="0D0D0D"/>
                </a:solidFill>
                <a:latin typeface="楷体" pitchFamily="49" charset="-122"/>
                <a:ea typeface="楷体" pitchFamily="49" charset="-122"/>
              </a:rPr>
              <a:t>滑阀的流量</a:t>
            </a:r>
            <a:r>
              <a:rPr lang="zh-CN" altLang="en-US" b="1" dirty="0">
                <a:solidFill>
                  <a:srgbClr val="0D0D0D"/>
                </a:solidFill>
                <a:latin typeface="楷体" pitchFamily="49" charset="-122"/>
                <a:ea typeface="楷体" pitchFamily="49" charset="-122"/>
              </a:rPr>
              <a:t>大、管径大，液动力也大，操作阀芯移动光靠电磁吸不动，需用电液动或液动等方式。</a:t>
            </a:r>
            <a:endParaRPr lang="zh-CN" altLang="en-US" dirty="0">
              <a:solidFill>
                <a:srgbClr val="0D0D0D"/>
              </a:solidFill>
              <a:latin typeface="楷体" pitchFamily="49" charset="-122"/>
              <a:ea typeface="楷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78808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左箭头 4"/>
          <p:cNvSpPr/>
          <p:nvPr/>
        </p:nvSpPr>
        <p:spPr>
          <a:xfrm>
            <a:off x="10260013" y="1052513"/>
            <a:ext cx="46037" cy="7302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pic>
        <p:nvPicPr>
          <p:cNvPr id="137218" name="Picture 2" descr="C:\Users\wangqiang\Desktop\QQ截图2015090414573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2858222"/>
            <a:ext cx="3200535" cy="1395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/>
          <p:cNvSpPr/>
          <p:nvPr/>
        </p:nvSpPr>
        <p:spPr>
          <a:xfrm>
            <a:off x="6660232" y="4192682"/>
            <a:ext cx="1512168" cy="58477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zh-CN" altLang="en-US" sz="1600" b="1" dirty="0">
                <a:latin typeface="楷体" pitchFamily="49" charset="-122"/>
                <a:ea typeface="楷体" pitchFamily="49" charset="-122"/>
                <a:cs typeface="楷体_GB2312"/>
              </a:rPr>
              <a:t>不可压缩</a:t>
            </a:r>
            <a:r>
              <a:rPr lang="zh-CN" altLang="en-US" sz="1600" b="1" dirty="0" smtClean="0">
                <a:latin typeface="楷体" pitchFamily="49" charset="-122"/>
                <a:ea typeface="楷体" pitchFamily="49" charset="-122"/>
                <a:cs typeface="楷体_GB2312"/>
              </a:rPr>
              <a:t>液体</a:t>
            </a:r>
            <a:endParaRPr lang="en-US" altLang="zh-CN" sz="1600" b="1" dirty="0" smtClean="0">
              <a:latin typeface="楷体" pitchFamily="49" charset="-122"/>
              <a:ea typeface="楷体" pitchFamily="49" charset="-122"/>
              <a:cs typeface="楷体_GB2312"/>
            </a:endParaRPr>
          </a:p>
          <a:p>
            <a:pPr algn="ctr"/>
            <a:r>
              <a:rPr lang="zh-CN" altLang="en-US" sz="1600" b="1" dirty="0" smtClean="0">
                <a:latin typeface="楷体" pitchFamily="49" charset="-122"/>
                <a:ea typeface="楷体" pitchFamily="49" charset="-122"/>
                <a:cs typeface="楷体_GB2312"/>
              </a:rPr>
              <a:t>作</a:t>
            </a:r>
            <a:r>
              <a:rPr lang="zh-CN" altLang="en-US" sz="1600" b="1" dirty="0">
                <a:latin typeface="楷体" pitchFamily="49" charset="-122"/>
                <a:ea typeface="楷体" pitchFamily="49" charset="-122"/>
                <a:cs typeface="楷体_GB2312"/>
              </a:rPr>
              <a:t>定常流动</a:t>
            </a:r>
            <a:endParaRPr lang="zh-CN" altLang="en-US" sz="1600" dirty="0"/>
          </a:p>
        </p:txBody>
      </p:sp>
      <p:sp>
        <p:nvSpPr>
          <p:cNvPr id="10" name="矩形 9"/>
          <p:cNvSpPr/>
          <p:nvPr/>
        </p:nvSpPr>
        <p:spPr>
          <a:xfrm>
            <a:off x="1115616" y="3715099"/>
            <a:ext cx="3499676" cy="52322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zh-CN" sz="2800" dirty="0">
                <a:latin typeface="楷体" pitchFamily="49" charset="-122"/>
                <a:ea typeface="楷体" pitchFamily="49" charset="-122"/>
              </a:rPr>
              <a:t> q = </a:t>
            </a:r>
            <a:r>
              <a:rPr lang="el-GR" altLang="zh-CN" sz="2800" dirty="0">
                <a:latin typeface="楷体" pitchFamily="49" charset="-122"/>
                <a:ea typeface="楷体" pitchFamily="49" charset="-122"/>
              </a:rPr>
              <a:t>ν</a:t>
            </a:r>
            <a:r>
              <a:rPr lang="en-US" altLang="zh-CN" sz="2800" baseline="-25000" dirty="0">
                <a:latin typeface="楷体" pitchFamily="49" charset="-122"/>
                <a:ea typeface="楷体" pitchFamily="49" charset="-122"/>
              </a:rPr>
              <a:t>1</a:t>
            </a:r>
            <a:r>
              <a:rPr lang="en-US" altLang="zh-CN" sz="2800" dirty="0">
                <a:latin typeface="楷体" pitchFamily="49" charset="-122"/>
                <a:ea typeface="楷体" pitchFamily="49" charset="-122"/>
              </a:rPr>
              <a:t>A </a:t>
            </a:r>
            <a:r>
              <a:rPr lang="en-US" altLang="zh-CN" sz="2800" baseline="-25000" dirty="0">
                <a:latin typeface="楷体" pitchFamily="49" charset="-122"/>
                <a:ea typeface="楷体" pitchFamily="49" charset="-122"/>
              </a:rPr>
              <a:t>1 </a:t>
            </a:r>
            <a:r>
              <a:rPr lang="en-US" altLang="zh-CN" sz="2800" dirty="0">
                <a:latin typeface="楷体" pitchFamily="49" charset="-122"/>
                <a:ea typeface="楷体" pitchFamily="49" charset="-122"/>
              </a:rPr>
              <a:t>= </a:t>
            </a:r>
            <a:r>
              <a:rPr lang="el-GR" altLang="zh-CN" sz="2800" dirty="0">
                <a:latin typeface="楷体" pitchFamily="49" charset="-122"/>
                <a:ea typeface="楷体" pitchFamily="49" charset="-122"/>
              </a:rPr>
              <a:t>ν</a:t>
            </a:r>
            <a:r>
              <a:rPr lang="en-US" altLang="zh-CN" sz="2800" baseline="-25000" dirty="0">
                <a:latin typeface="楷体" pitchFamily="49" charset="-122"/>
                <a:ea typeface="楷体" pitchFamily="49" charset="-122"/>
              </a:rPr>
              <a:t>2</a:t>
            </a:r>
            <a:r>
              <a:rPr lang="en-US" altLang="zh-CN" sz="2800" dirty="0">
                <a:latin typeface="楷体" pitchFamily="49" charset="-122"/>
                <a:ea typeface="楷体" pitchFamily="49" charset="-122"/>
              </a:rPr>
              <a:t>A </a:t>
            </a:r>
            <a:r>
              <a:rPr lang="en-US" altLang="zh-CN" sz="2800" baseline="-25000" dirty="0">
                <a:latin typeface="楷体" pitchFamily="49" charset="-122"/>
                <a:ea typeface="楷体" pitchFamily="49" charset="-122"/>
              </a:rPr>
              <a:t>2</a:t>
            </a:r>
            <a:endParaRPr lang="zh-CN" altLang="en-US" sz="2800" dirty="0"/>
          </a:p>
        </p:txBody>
      </p:sp>
      <p:sp>
        <p:nvSpPr>
          <p:cNvPr id="11" name="矩形 10"/>
          <p:cNvSpPr/>
          <p:nvPr/>
        </p:nvSpPr>
        <p:spPr>
          <a:xfrm>
            <a:off x="1115616" y="1971079"/>
            <a:ext cx="2774273" cy="52322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zh-CN" sz="2800" b="1" dirty="0" smtClean="0">
                <a:latin typeface="楷体" pitchFamily="49" charset="-122"/>
                <a:ea typeface="楷体" pitchFamily="49" charset="-122"/>
              </a:rPr>
              <a:t>1</a:t>
            </a:r>
            <a:r>
              <a:rPr lang="zh-CN" altLang="en-US" sz="2800" b="1" dirty="0" smtClean="0">
                <a:latin typeface="楷体" pitchFamily="49" charset="-122"/>
                <a:ea typeface="楷体" pitchFamily="49" charset="-122"/>
              </a:rPr>
              <a:t>、连续性方程</a:t>
            </a:r>
            <a:endParaRPr lang="zh-CN" altLang="en-US" sz="2800" dirty="0"/>
          </a:p>
        </p:txBody>
      </p:sp>
      <p:sp>
        <p:nvSpPr>
          <p:cNvPr id="12" name="矩形 11"/>
          <p:cNvSpPr/>
          <p:nvPr/>
        </p:nvSpPr>
        <p:spPr>
          <a:xfrm>
            <a:off x="-41512" y="-81941"/>
            <a:ext cx="9144001" cy="1092607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lnSpc>
                <a:spcPct val="125000"/>
              </a:lnSpc>
            </a:pPr>
            <a:endParaRPr lang="en-US" altLang="zh-CN" sz="1200" b="1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ctr">
              <a:lnSpc>
                <a:spcPct val="125000"/>
              </a:lnSpc>
            </a:pPr>
            <a:r>
              <a:rPr lang="zh-CN" altLang="en-US" sz="28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本 节 回 顾</a:t>
            </a:r>
            <a:endParaRPr lang="en-US" altLang="zh-CN" sz="2800" b="1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ctr">
              <a:lnSpc>
                <a:spcPct val="125000"/>
              </a:lnSpc>
            </a:pPr>
            <a:endParaRPr lang="zh-CN" altLang="en-US" sz="12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849230" y="5436765"/>
            <a:ext cx="7532124" cy="101566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25000"/>
              </a:lnSpc>
              <a:defRPr/>
            </a:pPr>
            <a:r>
              <a:rPr lang="zh-CN" altLang="en-US" b="1" dirty="0" smtClean="0">
                <a:solidFill>
                  <a:srgbClr val="FF0000"/>
                </a:solidFill>
                <a:latin typeface="楷体" pitchFamily="49" charset="-122"/>
                <a:ea typeface="楷体" pitchFamily="49" charset="-122"/>
                <a:cs typeface="楷体_GB2312"/>
              </a:rPr>
              <a:t>    不可</a:t>
            </a:r>
            <a:r>
              <a:rPr lang="zh-CN" altLang="en-US" b="1" dirty="0">
                <a:solidFill>
                  <a:srgbClr val="FF0000"/>
                </a:solidFill>
                <a:latin typeface="楷体" pitchFamily="49" charset="-122"/>
                <a:ea typeface="楷体" pitchFamily="49" charset="-122"/>
                <a:cs typeface="楷体_GB2312"/>
              </a:rPr>
              <a:t>压缩</a:t>
            </a:r>
            <a:r>
              <a:rPr lang="zh-CN" altLang="en-US" b="1" dirty="0">
                <a:latin typeface="楷体" pitchFamily="49" charset="-122"/>
                <a:ea typeface="楷体" pitchFamily="49" charset="-122"/>
                <a:cs typeface="楷体_GB2312"/>
              </a:rPr>
              <a:t>液体作</a:t>
            </a:r>
            <a:r>
              <a:rPr lang="zh-CN" altLang="en-US" b="1" dirty="0">
                <a:solidFill>
                  <a:srgbClr val="FF0000"/>
                </a:solidFill>
                <a:latin typeface="楷体" pitchFamily="49" charset="-122"/>
                <a:ea typeface="楷体" pitchFamily="49" charset="-122"/>
                <a:cs typeface="楷体_GB2312"/>
              </a:rPr>
              <a:t>定常流动</a:t>
            </a:r>
            <a:r>
              <a:rPr lang="zh-CN" altLang="en-US" b="1" dirty="0">
                <a:latin typeface="楷体" pitchFamily="49" charset="-122"/>
                <a:ea typeface="楷体" pitchFamily="49" charset="-122"/>
                <a:cs typeface="楷体_GB2312"/>
              </a:rPr>
              <a:t>时，通过流管任一通流截面的流量相等</a:t>
            </a:r>
            <a:r>
              <a:rPr lang="zh-CN" altLang="en-US" sz="2000" b="1" dirty="0">
                <a:latin typeface="楷体" pitchFamily="49" charset="-122"/>
                <a:ea typeface="楷体" pitchFamily="49" charset="-122"/>
                <a:cs typeface="楷体_GB2312"/>
              </a:rPr>
              <a:t>。</a:t>
            </a:r>
            <a:endParaRPr lang="en-US" altLang="zh-CN" sz="2000" b="1" dirty="0">
              <a:latin typeface="楷体" pitchFamily="49" charset="-122"/>
              <a:ea typeface="楷体" pitchFamily="49" charset="-122"/>
              <a:cs typeface="楷体_GB2312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6197898" y="1695369"/>
            <a:ext cx="2016224" cy="73454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质量守恒</a:t>
            </a:r>
            <a:endParaRPr lang="zh-CN" altLang="en-US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29079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80364966"/>
              </p:ext>
            </p:extLst>
          </p:nvPr>
        </p:nvGraphicFramePr>
        <p:xfrm>
          <a:off x="1969961" y="1991186"/>
          <a:ext cx="5680075" cy="865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8386" name="公式" r:id="rId3" imgW="2440800" imgH="583920" progId="Equation.3">
                  <p:embed/>
                </p:oleObj>
              </mc:Choice>
              <mc:Fallback>
                <p:oleObj name="公式" r:id="rId3" imgW="2440800" imgH="583920" progId="Equation.3">
                  <p:embed/>
                  <p:pic>
                    <p:nvPicPr>
                      <p:cNvPr id="0" name="对象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69961" y="1991186"/>
                        <a:ext cx="5680075" cy="865188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002060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矩形 3"/>
          <p:cNvSpPr/>
          <p:nvPr/>
        </p:nvSpPr>
        <p:spPr>
          <a:xfrm>
            <a:off x="467544" y="2100886"/>
            <a:ext cx="1346844" cy="646331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lvl="0" algn="ctr">
              <a:spcAft>
                <a:spcPts val="0"/>
              </a:spcAft>
            </a:pPr>
            <a:r>
              <a:rPr lang="zh-CN" altLang="en-US" sz="1800" b="1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理想液体</a:t>
            </a:r>
            <a:endParaRPr lang="en-US" altLang="zh-CN" sz="1800" b="1" dirty="0" smtClean="0">
              <a:solidFill>
                <a:prstClr val="black"/>
              </a:solidFill>
              <a:latin typeface="楷体" pitchFamily="49" charset="-122"/>
              <a:ea typeface="楷体" pitchFamily="49" charset="-122"/>
            </a:endParaRPr>
          </a:p>
          <a:p>
            <a:pPr lvl="0" algn="ctr">
              <a:spcAft>
                <a:spcPts val="0"/>
              </a:spcAft>
            </a:pPr>
            <a:r>
              <a:rPr lang="zh-CN" altLang="en-US" sz="1800" b="1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伯努利方程</a:t>
            </a:r>
            <a:endParaRPr lang="zh-CN" altLang="en-US" sz="1800" b="1" dirty="0">
              <a:solidFill>
                <a:prstClr val="black"/>
              </a:solidFill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67544" y="3256284"/>
            <a:ext cx="1346844" cy="646331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lvl="0" algn="ctr">
              <a:spcAft>
                <a:spcPts val="0"/>
              </a:spcAft>
            </a:pPr>
            <a:r>
              <a:rPr lang="zh-CN" altLang="en-US" sz="1800" b="1" dirty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实际</a:t>
            </a:r>
            <a:r>
              <a:rPr lang="zh-CN" altLang="en-US" sz="1800" b="1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液体</a:t>
            </a:r>
            <a:endParaRPr lang="en-US" altLang="zh-CN" sz="1800" b="1" dirty="0" smtClean="0">
              <a:solidFill>
                <a:prstClr val="black"/>
              </a:solidFill>
              <a:latin typeface="楷体" pitchFamily="49" charset="-122"/>
              <a:ea typeface="楷体" pitchFamily="49" charset="-122"/>
            </a:endParaRPr>
          </a:p>
          <a:p>
            <a:pPr lvl="0" algn="ctr">
              <a:spcAft>
                <a:spcPts val="0"/>
              </a:spcAft>
            </a:pPr>
            <a:r>
              <a:rPr lang="zh-CN" altLang="en-US" sz="1800" b="1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伯努利方程</a:t>
            </a:r>
            <a:endParaRPr lang="zh-CN" altLang="en-US" sz="1800" b="1" dirty="0">
              <a:solidFill>
                <a:prstClr val="black"/>
              </a:solidFill>
              <a:latin typeface="楷体" pitchFamily="49" charset="-122"/>
              <a:ea typeface="楷体" pitchFamily="49" charset="-122"/>
            </a:endParaRPr>
          </a:p>
        </p:txBody>
      </p:sp>
      <p:graphicFrame>
        <p:nvGraphicFramePr>
          <p:cNvPr id="6" name="对象 5"/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3985111122"/>
              </p:ext>
            </p:extLst>
          </p:nvPr>
        </p:nvGraphicFramePr>
        <p:xfrm>
          <a:off x="1979712" y="3188374"/>
          <a:ext cx="6408738" cy="7923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8387" name="公式" r:id="rId5" imgW="3254400" imgH="583920" progId="Equation.3">
                  <p:embed/>
                </p:oleObj>
              </mc:Choice>
              <mc:Fallback>
                <p:oleObj name="公式" r:id="rId5" imgW="3254400" imgH="583920" progId="Equation.3">
                  <p:embed/>
                  <p:pic>
                    <p:nvPicPr>
                      <p:cNvPr id="0" name="Object 5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79712" y="3188374"/>
                        <a:ext cx="6408738" cy="792323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9525">
                        <a:solidFill>
                          <a:srgbClr val="008000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60683117"/>
              </p:ext>
            </p:extLst>
          </p:nvPr>
        </p:nvGraphicFramePr>
        <p:xfrm>
          <a:off x="1979712" y="4308685"/>
          <a:ext cx="5756275" cy="8353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8388" name="公式" r:id="rId7" imgW="1143000" imgH="444500" progId="Equation.3">
                  <p:embed/>
                </p:oleObj>
              </mc:Choice>
              <mc:Fallback>
                <p:oleObj name="公式" r:id="rId7" imgW="1143000" imgH="4445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79712" y="4308685"/>
                        <a:ext cx="5756275" cy="835328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矩形 7"/>
          <p:cNvSpPr/>
          <p:nvPr/>
        </p:nvSpPr>
        <p:spPr>
          <a:xfrm>
            <a:off x="467544" y="4493883"/>
            <a:ext cx="1346844" cy="3693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zh-CN" altLang="zh-CN" sz="1800" b="1" dirty="0">
                <a:solidFill>
                  <a:schemeClr val="tx1"/>
                </a:solidFill>
                <a:latin typeface="楷体" pitchFamily="49" charset="-122"/>
                <a:ea typeface="楷体" pitchFamily="49" charset="-122"/>
              </a:rPr>
              <a:t>伯努利原理</a:t>
            </a:r>
            <a:endParaRPr lang="zh-CN" altLang="en-US" sz="1800" dirty="0">
              <a:solidFill>
                <a:schemeClr val="tx1"/>
              </a:solidFill>
            </a:endParaRPr>
          </a:p>
        </p:txBody>
      </p:sp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63709168"/>
              </p:ext>
            </p:extLst>
          </p:nvPr>
        </p:nvGraphicFramePr>
        <p:xfrm>
          <a:off x="1979712" y="5426361"/>
          <a:ext cx="5761038" cy="935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8389" name="公式" r:id="rId9" imgW="2209800" imgH="622300" progId="Equation.3">
                  <p:embed/>
                </p:oleObj>
              </mc:Choice>
              <mc:Fallback>
                <p:oleObj name="公式" r:id="rId9" imgW="2209800" imgH="622300" progId="Equation.3">
                  <p:embed/>
                  <p:pic>
                    <p:nvPicPr>
                      <p:cNvPr id="0" name="对象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79712" y="5426361"/>
                        <a:ext cx="5761038" cy="935037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矩形 9"/>
          <p:cNvSpPr/>
          <p:nvPr/>
        </p:nvSpPr>
        <p:spPr>
          <a:xfrm>
            <a:off x="467544" y="5591621"/>
            <a:ext cx="1346844" cy="64633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zh-CN" altLang="zh-CN" sz="1800" b="1" dirty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静压</a:t>
            </a:r>
            <a:r>
              <a:rPr lang="zh-CN" altLang="zh-CN" sz="1800" b="1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力</a:t>
            </a:r>
            <a:endParaRPr lang="en-US" altLang="zh-CN" sz="1800" b="1" dirty="0" smtClean="0">
              <a:solidFill>
                <a:prstClr val="black"/>
              </a:solidFill>
              <a:latin typeface="楷体" pitchFamily="49" charset="-122"/>
              <a:ea typeface="楷体" pitchFamily="49" charset="-122"/>
            </a:endParaRPr>
          </a:p>
          <a:p>
            <a:pPr algn="ctr"/>
            <a:r>
              <a:rPr lang="zh-CN" altLang="zh-CN" sz="1800" b="1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基本</a:t>
            </a:r>
            <a:r>
              <a:rPr lang="zh-CN" altLang="zh-CN" sz="1800" b="1" dirty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方程</a:t>
            </a:r>
            <a:endParaRPr lang="zh-CN" altLang="en-US" sz="1800" dirty="0"/>
          </a:p>
        </p:txBody>
      </p:sp>
      <p:sp>
        <p:nvSpPr>
          <p:cNvPr id="11" name="矩形 10"/>
          <p:cNvSpPr/>
          <p:nvPr/>
        </p:nvSpPr>
        <p:spPr>
          <a:xfrm>
            <a:off x="0" y="0"/>
            <a:ext cx="9144000" cy="1477328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b="1" dirty="0" smtClean="0">
                <a:latin typeface="楷体" pitchFamily="49" charset="-122"/>
                <a:ea typeface="楷体" pitchFamily="49" charset="-122"/>
              </a:rPr>
              <a:t>    </a:t>
            </a:r>
            <a:r>
              <a:rPr lang="zh-CN" altLang="zh-CN" b="1" dirty="0" smtClean="0">
                <a:latin typeface="楷体" pitchFamily="49" charset="-122"/>
                <a:ea typeface="楷体" pitchFamily="49" charset="-122"/>
              </a:rPr>
              <a:t>在</a:t>
            </a:r>
            <a:r>
              <a:rPr lang="zh-CN" altLang="zh-CN" b="1" dirty="0">
                <a:latin typeface="楷体" pitchFamily="49" charset="-122"/>
                <a:ea typeface="楷体" pitchFamily="49" charset="-122"/>
              </a:rPr>
              <a:t>管内</a:t>
            </a:r>
            <a:r>
              <a:rPr lang="zh-CN" altLang="zh-CN" b="1" dirty="0" smtClean="0">
                <a:latin typeface="楷体" pitchFamily="49" charset="-122"/>
                <a:ea typeface="楷体" pitchFamily="49" charset="-122"/>
              </a:rPr>
              <a:t>做</a:t>
            </a:r>
            <a:r>
              <a:rPr lang="zh-CN" altLang="zh-CN" b="1" dirty="0" smtClean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定</a:t>
            </a:r>
            <a:r>
              <a:rPr lang="zh-CN" altLang="en-US" b="1" dirty="0" smtClean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常</a:t>
            </a:r>
            <a:r>
              <a:rPr lang="zh-CN" altLang="zh-CN" b="1" dirty="0" smtClean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流动</a:t>
            </a:r>
            <a:r>
              <a:rPr lang="zh-CN" altLang="zh-CN" b="1" dirty="0">
                <a:latin typeface="楷体" pitchFamily="49" charset="-122"/>
                <a:ea typeface="楷体" pitchFamily="49" charset="-122"/>
              </a:rPr>
              <a:t>的</a:t>
            </a:r>
            <a:r>
              <a:rPr lang="zh-CN" altLang="zh-CN" b="1" u="sng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itchFamily="49" charset="-122"/>
                <a:ea typeface="楷体" pitchFamily="49" charset="-122"/>
              </a:rPr>
              <a:t>理想液体</a:t>
            </a:r>
            <a:r>
              <a:rPr lang="zh-CN" altLang="zh-CN" b="1" dirty="0">
                <a:latin typeface="楷体" pitchFamily="49" charset="-122"/>
                <a:ea typeface="楷体" pitchFamily="49" charset="-122"/>
              </a:rPr>
              <a:t>具有动能、位置势能和压力能三种能量，在任一截面上的这三种能量都可以互相转换，但其和都保持不变。</a:t>
            </a:r>
            <a:endParaRPr lang="en-US" altLang="zh-CN" b="1" dirty="0"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7973261" y="5155097"/>
            <a:ext cx="934550" cy="1519377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能量守恒</a:t>
            </a:r>
            <a:endParaRPr lang="zh-CN" altLang="en-US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7019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59441"/>
            <a:ext cx="5660414" cy="3278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0414" y="0"/>
            <a:ext cx="3456384" cy="41074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4209523"/>
            <a:ext cx="3291210" cy="2577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矩形 4"/>
          <p:cNvSpPr/>
          <p:nvPr/>
        </p:nvSpPr>
        <p:spPr>
          <a:xfrm>
            <a:off x="2805488" y="1592067"/>
            <a:ext cx="2488191" cy="92333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zh-CN" altLang="zh-CN" sz="1800" b="1" dirty="0" smtClean="0">
                <a:latin typeface="楷体" pitchFamily="49" charset="-122"/>
                <a:ea typeface="楷体" pitchFamily="49" charset="-122"/>
              </a:rPr>
              <a:t>动能和压力能</a:t>
            </a:r>
            <a:r>
              <a:rPr lang="zh-CN" altLang="en-US" sz="1800" b="1" dirty="0" smtClean="0">
                <a:latin typeface="楷体" pitchFamily="49" charset="-122"/>
                <a:ea typeface="楷体" pitchFamily="49" charset="-122"/>
              </a:rPr>
              <a:t>有变化</a:t>
            </a:r>
            <a:r>
              <a:rPr lang="zh-CN" altLang="zh-CN" sz="1800" b="1" dirty="0" smtClean="0">
                <a:latin typeface="楷体" pitchFamily="49" charset="-122"/>
                <a:ea typeface="楷体" pitchFamily="49" charset="-122"/>
              </a:rPr>
              <a:t>位置势能</a:t>
            </a:r>
            <a:r>
              <a:rPr lang="zh-CN" altLang="en-US" sz="1800" b="1" dirty="0" smtClean="0">
                <a:latin typeface="楷体" pitchFamily="49" charset="-122"/>
                <a:ea typeface="楷体" pitchFamily="49" charset="-122"/>
              </a:rPr>
              <a:t>没变化（等高），</a:t>
            </a:r>
            <a:r>
              <a:rPr lang="zh-CN" altLang="en-US" sz="1800" b="1" dirty="0" smtClean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压力能转变成动能</a:t>
            </a:r>
            <a:endParaRPr lang="zh-CN" altLang="en-US" sz="1800" dirty="0">
              <a:solidFill>
                <a:srgbClr val="FF0000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3793317" y="5600489"/>
            <a:ext cx="2401133" cy="92333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zh-CN" altLang="zh-CN" sz="1800" b="1" dirty="0" smtClean="0">
                <a:latin typeface="楷体" pitchFamily="49" charset="-122"/>
                <a:ea typeface="楷体" pitchFamily="49" charset="-122"/>
              </a:rPr>
              <a:t>压力能</a:t>
            </a:r>
            <a:r>
              <a:rPr lang="zh-CN" altLang="en-US" sz="1800" b="1" dirty="0">
                <a:latin typeface="楷体" pitchFamily="49" charset="-122"/>
                <a:ea typeface="楷体" pitchFamily="49" charset="-122"/>
              </a:rPr>
              <a:t>没</a:t>
            </a:r>
            <a:r>
              <a:rPr lang="zh-CN" altLang="en-US" sz="1800" b="1" dirty="0" smtClean="0">
                <a:latin typeface="楷体" pitchFamily="49" charset="-122"/>
                <a:ea typeface="楷体" pitchFamily="49" charset="-122"/>
              </a:rPr>
              <a:t>变化，</a:t>
            </a:r>
            <a:r>
              <a:rPr lang="zh-CN" altLang="zh-CN" sz="1800" b="1" dirty="0" smtClean="0">
                <a:latin typeface="楷体" pitchFamily="49" charset="-122"/>
                <a:ea typeface="楷体" pitchFamily="49" charset="-122"/>
              </a:rPr>
              <a:t>动能</a:t>
            </a:r>
            <a:r>
              <a:rPr lang="zh-CN" altLang="zh-CN" sz="1800" b="1" dirty="0">
                <a:latin typeface="楷体" pitchFamily="49" charset="-122"/>
                <a:ea typeface="楷体" pitchFamily="49" charset="-122"/>
              </a:rPr>
              <a:t>、位置</a:t>
            </a:r>
            <a:r>
              <a:rPr lang="zh-CN" altLang="zh-CN" sz="1800" b="1" dirty="0" smtClean="0">
                <a:latin typeface="楷体" pitchFamily="49" charset="-122"/>
                <a:ea typeface="楷体" pitchFamily="49" charset="-122"/>
              </a:rPr>
              <a:t>势能</a:t>
            </a:r>
            <a:r>
              <a:rPr lang="zh-CN" altLang="en-US" sz="1800" b="1" dirty="0" smtClean="0">
                <a:latin typeface="楷体" pitchFamily="49" charset="-122"/>
                <a:ea typeface="楷体" pitchFamily="49" charset="-122"/>
              </a:rPr>
              <a:t>有变化</a:t>
            </a:r>
            <a:r>
              <a:rPr lang="zh-CN" altLang="en-US" sz="1800" b="1" dirty="0" smtClean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位置势能转变成动能</a:t>
            </a:r>
            <a:endParaRPr lang="en-US" altLang="zh-CN" sz="1800" b="1" dirty="0" smtClean="0">
              <a:solidFill>
                <a:srgbClr val="FF0000"/>
              </a:solidFill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444208" y="4107465"/>
            <a:ext cx="2494840" cy="92333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zh-CN" altLang="zh-CN" sz="1800" b="1" dirty="0" smtClean="0">
                <a:latin typeface="楷体" pitchFamily="49" charset="-122"/>
                <a:ea typeface="楷体" pitchFamily="49" charset="-122"/>
              </a:rPr>
              <a:t>压力能</a:t>
            </a:r>
            <a:r>
              <a:rPr lang="zh-CN" altLang="en-US" sz="1800" b="1" dirty="0" smtClean="0">
                <a:latin typeface="楷体" pitchFamily="49" charset="-122"/>
                <a:ea typeface="楷体" pitchFamily="49" charset="-122"/>
              </a:rPr>
              <a:t>、</a:t>
            </a:r>
            <a:r>
              <a:rPr lang="zh-CN" altLang="zh-CN" sz="1800" b="1" dirty="0" smtClean="0">
                <a:latin typeface="楷体" pitchFamily="49" charset="-122"/>
                <a:ea typeface="楷体" pitchFamily="49" charset="-122"/>
              </a:rPr>
              <a:t>动能</a:t>
            </a:r>
            <a:r>
              <a:rPr lang="zh-CN" altLang="zh-CN" sz="1800" b="1" dirty="0">
                <a:latin typeface="楷体" pitchFamily="49" charset="-122"/>
                <a:ea typeface="楷体" pitchFamily="49" charset="-122"/>
              </a:rPr>
              <a:t>、位置</a:t>
            </a:r>
            <a:r>
              <a:rPr lang="zh-CN" altLang="zh-CN" sz="1800" b="1" dirty="0" smtClean="0">
                <a:latin typeface="楷体" pitchFamily="49" charset="-122"/>
                <a:ea typeface="楷体" pitchFamily="49" charset="-122"/>
              </a:rPr>
              <a:t>势能</a:t>
            </a:r>
            <a:r>
              <a:rPr lang="zh-CN" altLang="en-US" sz="1800" b="1" dirty="0" smtClean="0">
                <a:latin typeface="楷体" pitchFamily="49" charset="-122"/>
                <a:ea typeface="楷体" pitchFamily="49" charset="-122"/>
              </a:rPr>
              <a:t>均有变化</a:t>
            </a:r>
            <a:r>
              <a:rPr lang="zh-CN" altLang="en-US" sz="1800" b="1" dirty="0" smtClean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位置势能、动能转变成压力能</a:t>
            </a:r>
            <a:endParaRPr lang="en-US" altLang="zh-CN" sz="1800" b="1" dirty="0" smtClean="0">
              <a:solidFill>
                <a:srgbClr val="FF0000"/>
              </a:solidFill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6593225" y="5520435"/>
            <a:ext cx="2494840" cy="1083438"/>
          </a:xfrm>
          <a:prstGeom prst="rect">
            <a:avLst/>
          </a:prstGeom>
          <a:solidFill>
            <a:srgbClr val="00B0F0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>
              <a:lnSpc>
                <a:spcPct val="125000"/>
              </a:lnSpc>
              <a:spcAft>
                <a:spcPts val="0"/>
              </a:spcAft>
            </a:pPr>
            <a:r>
              <a:rPr lang="zh-CN" altLang="en-US" sz="1800" b="1" dirty="0" smtClean="0">
                <a:latin typeface="楷体" pitchFamily="49" charset="-122"/>
                <a:ea typeface="楷体" pitchFamily="49" charset="-122"/>
              </a:rPr>
              <a:t>题型</a:t>
            </a:r>
            <a:r>
              <a:rPr lang="en-US" altLang="zh-CN" sz="1800" b="1" dirty="0" smtClean="0">
                <a:latin typeface="楷体" pitchFamily="49" charset="-122"/>
                <a:ea typeface="楷体" pitchFamily="49" charset="-122"/>
              </a:rPr>
              <a:t>1</a:t>
            </a:r>
            <a:r>
              <a:rPr lang="zh-CN" altLang="en-US" sz="1800" b="1" dirty="0" smtClean="0">
                <a:latin typeface="楷体" pitchFamily="49" charset="-122"/>
                <a:ea typeface="楷体" pitchFamily="49" charset="-122"/>
              </a:rPr>
              <a:t>：</a:t>
            </a:r>
            <a:endParaRPr lang="en-US" altLang="zh-CN" sz="1800" b="1" dirty="0" smtClean="0">
              <a:latin typeface="楷体" pitchFamily="49" charset="-122"/>
              <a:ea typeface="楷体" pitchFamily="49" charset="-122"/>
            </a:endParaRPr>
          </a:p>
          <a:p>
            <a:pPr lvl="0">
              <a:lnSpc>
                <a:spcPct val="125000"/>
              </a:lnSpc>
              <a:spcAft>
                <a:spcPts val="0"/>
              </a:spcAft>
            </a:pPr>
            <a:r>
              <a:rPr lang="zh-CN" altLang="en-US" sz="1800" b="1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    伯努利方程与连续性方程联用，能量转换</a:t>
            </a:r>
            <a:endParaRPr lang="zh-CN" altLang="en-US" sz="1800" b="1" dirty="0">
              <a:solidFill>
                <a:prstClr val="black"/>
              </a:solidFill>
              <a:latin typeface="楷体" pitchFamily="49" charset="-122"/>
              <a:ea typeface="楷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9875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88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614437"/>
            <a:ext cx="2880320" cy="3222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" name="对象 1"/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2844287395"/>
              </p:ext>
            </p:extLst>
          </p:nvPr>
        </p:nvGraphicFramePr>
        <p:xfrm>
          <a:off x="12213" y="0"/>
          <a:ext cx="9131787" cy="11967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098" name="公式" r:id="rId4" imgW="3288960" imgH="419040" progId="Equation.3">
                  <p:embed/>
                </p:oleObj>
              </mc:Choice>
              <mc:Fallback>
                <p:oleObj name="公式" r:id="rId4" imgW="3288960" imgH="419040" progId="Equation.3">
                  <p:embed/>
                  <p:pic>
                    <p:nvPicPr>
                      <p:cNvPr id="0" name="Object 5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213" y="0"/>
                        <a:ext cx="9131787" cy="1196752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20000"/>
                          <a:lumOff val="80000"/>
                        </a:schemeClr>
                      </a:solidFill>
                      <a:ln>
                        <a:solidFill>
                          <a:schemeClr val="tx1"/>
                        </a:solidFill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矩形 11"/>
          <p:cNvSpPr/>
          <p:nvPr/>
        </p:nvSpPr>
        <p:spPr>
          <a:xfrm>
            <a:off x="3779912" y="1666672"/>
            <a:ext cx="4824536" cy="276998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 smtClean="0">
                <a:latin typeface="楷体" pitchFamily="49" charset="-122"/>
                <a:ea typeface="楷体" pitchFamily="49" charset="-122"/>
              </a:rPr>
              <a:t>实际液体流动：</a:t>
            </a:r>
            <a:endParaRPr lang="en-US" altLang="zh-CN" b="1" dirty="0" smtClean="0">
              <a:latin typeface="楷体" pitchFamily="49" charset="-122"/>
              <a:ea typeface="楷体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b="1" dirty="0" smtClean="0">
                <a:latin typeface="楷体" pitchFamily="49" charset="-122"/>
                <a:ea typeface="楷体" pitchFamily="49" charset="-122"/>
              </a:rPr>
              <a:t>1</a:t>
            </a:r>
            <a:r>
              <a:rPr lang="zh-CN" altLang="en-US" b="1" dirty="0">
                <a:latin typeface="楷体" pitchFamily="49" charset="-122"/>
                <a:ea typeface="楷体" pitchFamily="49" charset="-122"/>
              </a:rPr>
              <a:t>、根据</a:t>
            </a:r>
            <a:r>
              <a:rPr lang="zh-CN" altLang="en-US" b="1" dirty="0" smtClean="0">
                <a:latin typeface="楷体" pitchFamily="49" charset="-122"/>
                <a:ea typeface="楷体" pitchFamily="49" charset="-122"/>
              </a:rPr>
              <a:t>已知液体流动速度</a:t>
            </a:r>
            <a:r>
              <a:rPr lang="zh-CN" altLang="en-US" b="1" dirty="0">
                <a:latin typeface="楷体" pitchFamily="49" charset="-122"/>
                <a:ea typeface="楷体" pitchFamily="49" charset="-122"/>
              </a:rPr>
              <a:t>判定是层流还是湍流，取</a:t>
            </a:r>
            <a:r>
              <a:rPr lang="el-GR" altLang="zh-CN" b="1" dirty="0">
                <a:latin typeface="楷体" pitchFamily="49" charset="-122"/>
                <a:ea typeface="楷体" pitchFamily="49" charset="-122"/>
              </a:rPr>
              <a:t>α</a:t>
            </a:r>
            <a:r>
              <a:rPr lang="zh-CN" altLang="en-US" b="1" dirty="0">
                <a:latin typeface="楷体" pitchFamily="49" charset="-122"/>
                <a:ea typeface="楷体" pitchFamily="49" charset="-122"/>
              </a:rPr>
              <a:t>值。</a:t>
            </a:r>
            <a:endParaRPr lang="en-US" altLang="zh-CN" b="1" dirty="0">
              <a:latin typeface="楷体" pitchFamily="49" charset="-122"/>
              <a:ea typeface="楷体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b="1" dirty="0" smtClean="0">
                <a:latin typeface="楷体" pitchFamily="49" charset="-122"/>
                <a:ea typeface="楷体" pitchFamily="49" charset="-122"/>
              </a:rPr>
              <a:t>2</a:t>
            </a:r>
            <a:r>
              <a:rPr lang="zh-CN" altLang="en-US" b="1" dirty="0">
                <a:latin typeface="楷体" pitchFamily="49" charset="-122"/>
                <a:ea typeface="楷体" pitchFamily="49" charset="-122"/>
              </a:rPr>
              <a:t>、注意能量损失的单位</a:t>
            </a:r>
            <a:r>
              <a:rPr lang="zh-CN" altLang="en-US" b="1" dirty="0" smtClean="0">
                <a:latin typeface="楷体" pitchFamily="49" charset="-122"/>
                <a:ea typeface="楷体" pitchFamily="49" charset="-122"/>
              </a:rPr>
              <a:t>换算</a:t>
            </a:r>
            <a:r>
              <a:rPr lang="el-GR" altLang="zh-CN" sz="2000" dirty="0"/>
              <a:t>ρ</a:t>
            </a:r>
            <a:r>
              <a:rPr lang="en-US" altLang="zh-CN" sz="2000" dirty="0" err="1"/>
              <a:t>gh</a:t>
            </a:r>
            <a:r>
              <a:rPr lang="en-US" altLang="zh-CN" baseline="-25000" dirty="0" err="1">
                <a:ea typeface="宋体"/>
              </a:rPr>
              <a:t>w</a:t>
            </a:r>
            <a:r>
              <a:rPr lang="en-US" altLang="zh-CN" sz="2000" b="1" dirty="0">
                <a:ea typeface="楷体" pitchFamily="49" charset="-122"/>
              </a:rPr>
              <a:t> </a:t>
            </a:r>
            <a:r>
              <a:rPr lang="en-US" altLang="zh-CN" sz="2000" b="1" dirty="0">
                <a:solidFill>
                  <a:srgbClr val="FF0000"/>
                </a:solidFill>
                <a:ea typeface="楷体" pitchFamily="49" charset="-122"/>
              </a:rPr>
              <a:t>(△P</a:t>
            </a:r>
            <a:r>
              <a:rPr lang="en-US" altLang="zh-CN" sz="2000" b="1" dirty="0" smtClean="0">
                <a:solidFill>
                  <a:srgbClr val="FF0000"/>
                </a:solidFill>
                <a:ea typeface="楷体" pitchFamily="49" charset="-122"/>
              </a:rPr>
              <a:t>)</a:t>
            </a:r>
            <a:r>
              <a:rPr lang="zh-CN" altLang="en-US" sz="1600" b="1" dirty="0" smtClean="0">
                <a:latin typeface="楷体" pitchFamily="49" charset="-122"/>
                <a:ea typeface="楷体" pitchFamily="49" charset="-122"/>
              </a:rPr>
              <a:t>。</a:t>
            </a:r>
            <a:r>
              <a:rPr lang="en-US" altLang="zh-CN" sz="1600" b="1" dirty="0" smtClean="0">
                <a:latin typeface="楷体" pitchFamily="49" charset="-122"/>
                <a:ea typeface="楷体" pitchFamily="49" charset="-122"/>
              </a:rPr>
              <a:t>    </a:t>
            </a:r>
            <a:endParaRPr lang="zh-CN" altLang="en-US" sz="1600" b="1" dirty="0"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75400" y="5031886"/>
            <a:ext cx="5988788" cy="163121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dirty="0" smtClean="0"/>
              <a:t> P</a:t>
            </a:r>
            <a:r>
              <a:rPr lang="en-US" altLang="zh-CN" baseline="-25000" dirty="0" smtClean="0"/>
              <a:t>a </a:t>
            </a:r>
            <a:r>
              <a:rPr lang="en-US" altLang="zh-CN" dirty="0" smtClean="0">
                <a:ea typeface="宋体"/>
              </a:rPr>
              <a:t>= P</a:t>
            </a:r>
            <a:r>
              <a:rPr lang="en-US" altLang="zh-CN" baseline="-25000" dirty="0" smtClean="0">
                <a:ea typeface="宋体"/>
              </a:rPr>
              <a:t>2</a:t>
            </a:r>
            <a:r>
              <a:rPr lang="en-US" altLang="zh-CN" dirty="0" smtClean="0">
                <a:ea typeface="宋体"/>
              </a:rPr>
              <a:t>+</a:t>
            </a:r>
            <a:r>
              <a:rPr lang="el-GR" altLang="zh-CN" dirty="0" smtClean="0">
                <a:ea typeface="宋体"/>
              </a:rPr>
              <a:t> ρ</a:t>
            </a:r>
            <a:r>
              <a:rPr lang="en-US" altLang="zh-CN" dirty="0" err="1">
                <a:ea typeface="宋体"/>
              </a:rPr>
              <a:t>g</a:t>
            </a:r>
            <a:r>
              <a:rPr lang="en-US" altLang="zh-CN" dirty="0" err="1" smtClean="0">
                <a:solidFill>
                  <a:srgbClr val="FF0000"/>
                </a:solidFill>
                <a:ea typeface="宋体"/>
              </a:rPr>
              <a:t>h</a:t>
            </a:r>
            <a:r>
              <a:rPr lang="el-GR" altLang="zh-CN" dirty="0" smtClean="0">
                <a:ea typeface="宋体"/>
              </a:rPr>
              <a:t> </a:t>
            </a:r>
            <a:r>
              <a:rPr lang="en-US" altLang="zh-CN" dirty="0" smtClean="0">
                <a:ea typeface="宋体"/>
              </a:rPr>
              <a:t>+ </a:t>
            </a:r>
            <a:r>
              <a:rPr lang="az-Cyrl-AZ" altLang="zh-CN" dirty="0" smtClean="0">
                <a:ea typeface="宋体"/>
              </a:rPr>
              <a:t>а</a:t>
            </a:r>
            <a:r>
              <a:rPr lang="en-US" altLang="zh-CN" baseline="-25000" dirty="0" smtClean="0">
                <a:ea typeface="宋体"/>
              </a:rPr>
              <a:t>2</a:t>
            </a:r>
            <a:r>
              <a:rPr lang="el-GR" altLang="zh-CN" dirty="0">
                <a:ea typeface="宋体"/>
              </a:rPr>
              <a:t> ρ </a:t>
            </a:r>
            <a:r>
              <a:rPr lang="en-US" altLang="zh-CN" dirty="0" smtClean="0">
                <a:ea typeface="宋体"/>
              </a:rPr>
              <a:t>V</a:t>
            </a:r>
            <a:r>
              <a:rPr lang="en-US" altLang="zh-CN" baseline="-25000" dirty="0" smtClean="0">
                <a:ea typeface="宋体"/>
              </a:rPr>
              <a:t>2</a:t>
            </a:r>
            <a:r>
              <a:rPr lang="en-US" altLang="zh-CN" baseline="30000" dirty="0" smtClean="0">
                <a:ea typeface="宋体"/>
              </a:rPr>
              <a:t>2</a:t>
            </a:r>
            <a:r>
              <a:rPr lang="en-US" altLang="zh-CN" dirty="0" smtClean="0">
                <a:ea typeface="宋体"/>
              </a:rPr>
              <a:t>/</a:t>
            </a:r>
            <a:r>
              <a:rPr lang="en-US" altLang="zh-CN" sz="2800" dirty="0" smtClean="0">
                <a:ea typeface="宋体"/>
              </a:rPr>
              <a:t>2</a:t>
            </a:r>
            <a:r>
              <a:rPr lang="en-US" altLang="zh-CN" dirty="0" smtClean="0">
                <a:ea typeface="宋体"/>
              </a:rPr>
              <a:t> +</a:t>
            </a:r>
            <a:r>
              <a:rPr lang="el-GR" altLang="zh-CN" dirty="0" smtClean="0">
                <a:ea typeface="宋体"/>
              </a:rPr>
              <a:t> ρ</a:t>
            </a:r>
            <a:r>
              <a:rPr lang="en-US" altLang="zh-CN" dirty="0" err="1" smtClean="0">
                <a:ea typeface="宋体"/>
              </a:rPr>
              <a:t>gh</a:t>
            </a:r>
            <a:r>
              <a:rPr lang="en-US" altLang="zh-CN" baseline="-25000" dirty="0" err="1" smtClean="0">
                <a:ea typeface="宋体"/>
              </a:rPr>
              <a:t>w</a:t>
            </a:r>
            <a:endParaRPr lang="en-US" altLang="zh-CN" dirty="0">
              <a:ea typeface="宋体"/>
            </a:endParaRPr>
          </a:p>
          <a:p>
            <a:pPr>
              <a:lnSpc>
                <a:spcPct val="125000"/>
              </a:lnSpc>
            </a:pPr>
            <a:r>
              <a:rPr lang="zh-CN" altLang="en-US" b="1" dirty="0" smtClean="0">
                <a:latin typeface="楷体" pitchFamily="49" charset="-122"/>
                <a:ea typeface="楷体" pitchFamily="49" charset="-122"/>
              </a:rPr>
              <a:t>真空度</a:t>
            </a:r>
            <a:r>
              <a:rPr lang="en-US" altLang="zh-CN" dirty="0" smtClean="0">
                <a:latin typeface="楷体" pitchFamily="49" charset="-122"/>
                <a:ea typeface="楷体" pitchFamily="49" charset="-122"/>
              </a:rPr>
              <a:t>= P</a:t>
            </a:r>
            <a:r>
              <a:rPr lang="en-US" altLang="zh-CN" baseline="-25000" dirty="0" smtClean="0"/>
              <a:t>a</a:t>
            </a:r>
            <a:r>
              <a:rPr lang="en-US" altLang="zh-CN" dirty="0" smtClean="0">
                <a:latin typeface="楷体" pitchFamily="49" charset="-122"/>
                <a:ea typeface="楷体" pitchFamily="49" charset="-122"/>
              </a:rPr>
              <a:t>-</a:t>
            </a:r>
            <a:r>
              <a:rPr lang="en-US" altLang="zh-CN" dirty="0" smtClean="0">
                <a:ea typeface="宋体"/>
              </a:rPr>
              <a:t>P</a:t>
            </a:r>
            <a:r>
              <a:rPr lang="en-US" altLang="zh-CN" baseline="-25000" dirty="0" smtClean="0"/>
              <a:t>2 </a:t>
            </a:r>
            <a:r>
              <a:rPr lang="en-US" altLang="zh-CN" dirty="0" smtClean="0">
                <a:ea typeface="宋体"/>
              </a:rPr>
              <a:t>=</a:t>
            </a:r>
            <a:r>
              <a:rPr lang="el-GR" altLang="zh-CN" dirty="0" smtClean="0">
                <a:ea typeface="宋体"/>
              </a:rPr>
              <a:t> </a:t>
            </a:r>
            <a:r>
              <a:rPr lang="el-GR" altLang="zh-CN" dirty="0">
                <a:solidFill>
                  <a:srgbClr val="FF0000"/>
                </a:solidFill>
                <a:ea typeface="宋体"/>
              </a:rPr>
              <a:t>ρ</a:t>
            </a:r>
            <a:r>
              <a:rPr lang="en-US" altLang="zh-CN" dirty="0" err="1">
                <a:solidFill>
                  <a:srgbClr val="FF0000"/>
                </a:solidFill>
                <a:ea typeface="宋体"/>
              </a:rPr>
              <a:t>gh</a:t>
            </a:r>
            <a:r>
              <a:rPr lang="el-GR" altLang="zh-CN" dirty="0">
                <a:solidFill>
                  <a:srgbClr val="FF0000"/>
                </a:solidFill>
                <a:ea typeface="宋体"/>
              </a:rPr>
              <a:t> </a:t>
            </a:r>
            <a:r>
              <a:rPr lang="en-US" altLang="zh-CN" dirty="0">
                <a:ea typeface="宋体"/>
              </a:rPr>
              <a:t>+</a:t>
            </a:r>
            <a:r>
              <a:rPr lang="az-Cyrl-AZ" altLang="zh-CN" dirty="0">
                <a:ea typeface="宋体"/>
              </a:rPr>
              <a:t>а</a:t>
            </a:r>
            <a:r>
              <a:rPr lang="en-US" altLang="zh-CN" baseline="-25000" dirty="0">
                <a:ea typeface="宋体"/>
              </a:rPr>
              <a:t>2</a:t>
            </a:r>
            <a:r>
              <a:rPr lang="el-GR" altLang="zh-CN" dirty="0">
                <a:ea typeface="宋体"/>
              </a:rPr>
              <a:t> ρ </a:t>
            </a:r>
            <a:r>
              <a:rPr lang="en-US" altLang="zh-CN" dirty="0">
                <a:ea typeface="宋体"/>
              </a:rPr>
              <a:t>V</a:t>
            </a:r>
            <a:r>
              <a:rPr lang="en-US" altLang="zh-CN" baseline="-25000" dirty="0">
                <a:ea typeface="宋体"/>
              </a:rPr>
              <a:t>2</a:t>
            </a:r>
            <a:r>
              <a:rPr lang="en-US" altLang="zh-CN" baseline="30000" dirty="0">
                <a:ea typeface="宋体"/>
              </a:rPr>
              <a:t>2</a:t>
            </a:r>
            <a:r>
              <a:rPr lang="en-US" altLang="zh-CN" dirty="0">
                <a:ea typeface="宋体"/>
              </a:rPr>
              <a:t>/</a:t>
            </a:r>
            <a:r>
              <a:rPr lang="en-US" altLang="zh-CN" sz="2800" dirty="0">
                <a:ea typeface="宋体"/>
              </a:rPr>
              <a:t>2</a:t>
            </a:r>
            <a:r>
              <a:rPr lang="en-US" altLang="zh-CN" dirty="0">
                <a:ea typeface="宋体"/>
              </a:rPr>
              <a:t>+</a:t>
            </a:r>
            <a:r>
              <a:rPr lang="el-GR" altLang="zh-CN" dirty="0">
                <a:ea typeface="宋体"/>
              </a:rPr>
              <a:t> ρ</a:t>
            </a:r>
            <a:r>
              <a:rPr lang="en-US" altLang="zh-CN" dirty="0" err="1" smtClean="0">
                <a:ea typeface="宋体"/>
              </a:rPr>
              <a:t>gh</a:t>
            </a:r>
            <a:r>
              <a:rPr lang="en-US" altLang="zh-CN" baseline="-25000" dirty="0" err="1" smtClean="0">
                <a:ea typeface="宋体"/>
              </a:rPr>
              <a:t>w</a:t>
            </a:r>
            <a:r>
              <a:rPr lang="en-US" altLang="zh-CN" b="1" dirty="0">
                <a:ea typeface="楷体" pitchFamily="49" charset="-122"/>
              </a:rPr>
              <a:t> </a:t>
            </a:r>
            <a:r>
              <a:rPr lang="en-US" altLang="zh-CN" sz="2000" b="1" dirty="0">
                <a:solidFill>
                  <a:srgbClr val="FF0000"/>
                </a:solidFill>
                <a:ea typeface="楷体" pitchFamily="49" charset="-122"/>
              </a:rPr>
              <a:t>(△P)</a:t>
            </a:r>
            <a:endParaRPr lang="en-US" altLang="zh-CN" sz="2000" baseline="-25000" dirty="0" smtClean="0">
              <a:solidFill>
                <a:srgbClr val="FF0000"/>
              </a:solidFill>
              <a:ea typeface="宋体"/>
            </a:endParaRPr>
          </a:p>
          <a:p>
            <a:pPr>
              <a:lnSpc>
                <a:spcPct val="125000"/>
              </a:lnSpc>
            </a:pPr>
            <a:r>
              <a:rPr lang="zh-CN" altLang="en-US" b="1" dirty="0" smtClean="0">
                <a:ea typeface="楷体" pitchFamily="49" charset="-122"/>
              </a:rPr>
              <a:t>吸油高度：</a:t>
            </a:r>
            <a:r>
              <a:rPr lang="en-US" altLang="zh-CN" dirty="0" smtClean="0">
                <a:solidFill>
                  <a:srgbClr val="FF0000"/>
                </a:solidFill>
              </a:rPr>
              <a:t>h</a:t>
            </a:r>
            <a:endParaRPr lang="zh-CN" altLang="en-US" b="1" dirty="0">
              <a:ea typeface="楷体" pitchFamily="49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6516216" y="5108830"/>
            <a:ext cx="2494840" cy="1477328"/>
          </a:xfrm>
          <a:prstGeom prst="rect">
            <a:avLst/>
          </a:prstGeom>
          <a:solidFill>
            <a:srgbClr val="00B0F0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>
              <a:lnSpc>
                <a:spcPct val="125000"/>
              </a:lnSpc>
              <a:spcAft>
                <a:spcPts val="0"/>
              </a:spcAft>
            </a:pPr>
            <a:r>
              <a:rPr lang="zh-CN" altLang="en-US" sz="1800" b="1" dirty="0" smtClean="0">
                <a:latin typeface="楷体" pitchFamily="49" charset="-122"/>
                <a:ea typeface="楷体" pitchFamily="49" charset="-122"/>
              </a:rPr>
              <a:t>题型</a:t>
            </a:r>
            <a:r>
              <a:rPr lang="en-US" altLang="zh-CN" sz="1800" b="1" dirty="0" smtClean="0">
                <a:latin typeface="楷体" pitchFamily="49" charset="-122"/>
                <a:ea typeface="楷体" pitchFamily="49" charset="-122"/>
              </a:rPr>
              <a:t>2</a:t>
            </a:r>
            <a:r>
              <a:rPr lang="zh-CN" altLang="en-US" sz="1800" b="1" dirty="0" smtClean="0">
                <a:latin typeface="楷体" pitchFamily="49" charset="-122"/>
                <a:ea typeface="楷体" pitchFamily="49" charset="-122"/>
              </a:rPr>
              <a:t>：</a:t>
            </a:r>
            <a:endParaRPr lang="en-US" altLang="zh-CN" sz="1800" b="1" dirty="0" smtClean="0">
              <a:latin typeface="楷体" pitchFamily="49" charset="-122"/>
              <a:ea typeface="楷体" pitchFamily="49" charset="-122"/>
            </a:endParaRPr>
          </a:p>
          <a:p>
            <a:pPr lvl="0">
              <a:lnSpc>
                <a:spcPct val="125000"/>
              </a:lnSpc>
              <a:spcAft>
                <a:spcPts val="0"/>
              </a:spcAft>
            </a:pPr>
            <a:r>
              <a:rPr lang="zh-CN" altLang="en-US" sz="1800" b="1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    用伯努利方程计算吸油高度、吸油口真空度等问题。</a:t>
            </a:r>
            <a:endParaRPr lang="zh-CN" altLang="en-US" sz="1800" b="1" dirty="0">
              <a:solidFill>
                <a:prstClr val="black"/>
              </a:solidFill>
              <a:latin typeface="楷体" pitchFamily="49" charset="-122"/>
              <a:ea typeface="楷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11428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03368801"/>
              </p:ext>
            </p:extLst>
          </p:nvPr>
        </p:nvGraphicFramePr>
        <p:xfrm>
          <a:off x="2339750" y="2539613"/>
          <a:ext cx="4752975" cy="7200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609" name="公式" r:id="rId4" imgW="2070100" imgH="355600" progId="Equation.3">
                  <p:embed/>
                </p:oleObj>
              </mc:Choice>
              <mc:Fallback>
                <p:oleObj name="公式" r:id="rId4" imgW="2070100" imgH="355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39750" y="2539613"/>
                        <a:ext cx="4752975" cy="720081"/>
                      </a:xfrm>
                      <a:prstGeom prst="rect">
                        <a:avLst/>
                      </a:prstGeom>
                      <a:solidFill>
                        <a:srgbClr val="00B0F0"/>
                      </a:solidFill>
                      <a:ln>
                        <a:solidFill>
                          <a:schemeClr val="tx1"/>
                        </a:solidFill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矩形 2"/>
          <p:cNvSpPr/>
          <p:nvPr/>
        </p:nvSpPr>
        <p:spPr>
          <a:xfrm>
            <a:off x="3707904" y="3858405"/>
            <a:ext cx="3816424" cy="107721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CN" sz="1600" b="1" dirty="0" smtClean="0">
                <a:latin typeface="楷体" pitchFamily="49" charset="-122"/>
                <a:ea typeface="楷体" pitchFamily="49" charset="-122"/>
              </a:rPr>
              <a:t>F---</a:t>
            </a:r>
            <a:r>
              <a:rPr lang="zh-CN" altLang="en-US" sz="1600" b="1" dirty="0" smtClean="0">
                <a:latin typeface="楷体" pitchFamily="49" charset="-122"/>
                <a:ea typeface="楷体" pitchFamily="49" charset="-122"/>
              </a:rPr>
              <a:t>稳态液动力； </a:t>
            </a:r>
            <a:r>
              <a:rPr lang="zh-CN" altLang="zh-CN" sz="1600" b="1" dirty="0" smtClean="0">
                <a:latin typeface="楷体" pitchFamily="49" charset="-122"/>
                <a:ea typeface="楷体" pitchFamily="49" charset="-122"/>
              </a:rPr>
              <a:t>ρ</a:t>
            </a:r>
            <a:r>
              <a:rPr lang="en-US" altLang="zh-CN" sz="1600" b="1" dirty="0" smtClean="0">
                <a:latin typeface="楷体" pitchFamily="49" charset="-122"/>
                <a:ea typeface="楷体" pitchFamily="49" charset="-122"/>
              </a:rPr>
              <a:t>---</a:t>
            </a:r>
            <a:r>
              <a:rPr lang="zh-CN" altLang="en-US" sz="1600" b="1" dirty="0" smtClean="0">
                <a:latin typeface="楷体" pitchFamily="49" charset="-122"/>
                <a:ea typeface="楷体" pitchFamily="49" charset="-122"/>
              </a:rPr>
              <a:t>液体密度；</a:t>
            </a:r>
            <a:endParaRPr lang="en-US" altLang="zh-CN" sz="1600" b="1" dirty="0" smtClean="0">
              <a:latin typeface="楷体" pitchFamily="49" charset="-122"/>
              <a:ea typeface="楷体" pitchFamily="49" charset="-122"/>
            </a:endParaRPr>
          </a:p>
          <a:p>
            <a:r>
              <a:rPr lang="en-US" altLang="zh-CN" sz="1600" b="1" dirty="0" smtClean="0">
                <a:latin typeface="楷体" pitchFamily="49" charset="-122"/>
                <a:ea typeface="楷体" pitchFamily="49" charset="-122"/>
              </a:rPr>
              <a:t>q---</a:t>
            </a:r>
            <a:r>
              <a:rPr lang="zh-CN" altLang="en-US" sz="1600" b="1" dirty="0" smtClean="0">
                <a:latin typeface="楷体" pitchFamily="49" charset="-122"/>
                <a:ea typeface="楷体" pitchFamily="49" charset="-122"/>
              </a:rPr>
              <a:t>液体流量；   </a:t>
            </a:r>
            <a:r>
              <a:rPr lang="en-US" altLang="zh-CN" sz="1600" b="1" dirty="0" smtClean="0">
                <a:latin typeface="楷体" pitchFamily="49" charset="-122"/>
                <a:ea typeface="楷体" pitchFamily="49" charset="-122"/>
              </a:rPr>
              <a:t>V</a:t>
            </a:r>
            <a:r>
              <a:rPr lang="en-US" altLang="zh-CN" sz="1600" b="1" baseline="-25000" dirty="0" smtClean="0">
                <a:latin typeface="楷体" pitchFamily="49" charset="-122"/>
                <a:ea typeface="楷体" pitchFamily="49" charset="-122"/>
              </a:rPr>
              <a:t>1</a:t>
            </a:r>
            <a:r>
              <a:rPr lang="zh-CN" altLang="en-US" sz="1600" b="1" dirty="0" smtClean="0">
                <a:latin typeface="楷体" pitchFamily="49" charset="-122"/>
                <a:ea typeface="楷体" pitchFamily="49" charset="-122"/>
              </a:rPr>
              <a:t>、</a:t>
            </a:r>
            <a:r>
              <a:rPr lang="en-US" altLang="zh-CN" sz="1600" b="1" dirty="0" smtClean="0">
                <a:latin typeface="楷体" pitchFamily="49" charset="-122"/>
                <a:ea typeface="楷体" pitchFamily="49" charset="-122"/>
              </a:rPr>
              <a:t>V</a:t>
            </a:r>
            <a:r>
              <a:rPr lang="en-US" altLang="zh-CN" sz="1600" b="1" baseline="-25000" dirty="0">
                <a:latin typeface="楷体" pitchFamily="49" charset="-122"/>
                <a:ea typeface="楷体" pitchFamily="49" charset="-122"/>
              </a:rPr>
              <a:t>2</a:t>
            </a:r>
            <a:r>
              <a:rPr lang="en-US" altLang="zh-CN" sz="1600" b="1" dirty="0" smtClean="0">
                <a:latin typeface="楷体" pitchFamily="49" charset="-122"/>
                <a:ea typeface="楷体" pitchFamily="49" charset="-122"/>
              </a:rPr>
              <a:t>---</a:t>
            </a:r>
            <a:r>
              <a:rPr lang="zh-CN" altLang="en-US" sz="1600" b="1" dirty="0" smtClean="0">
                <a:latin typeface="楷体" pitchFamily="49" charset="-122"/>
                <a:ea typeface="楷体" pitchFamily="49" charset="-122"/>
              </a:rPr>
              <a:t>平均流速；</a:t>
            </a:r>
            <a:endParaRPr lang="en-US" altLang="zh-CN" sz="1600" b="1" dirty="0" smtClean="0">
              <a:latin typeface="楷体" pitchFamily="49" charset="-122"/>
              <a:ea typeface="楷体" pitchFamily="49" charset="-122"/>
            </a:endParaRPr>
          </a:p>
          <a:p>
            <a:r>
              <a:rPr lang="el-GR" altLang="zh-CN" sz="1600" b="1" dirty="0" smtClean="0">
                <a:latin typeface="楷体" pitchFamily="49" charset="-122"/>
                <a:ea typeface="楷体" pitchFamily="49" charset="-122"/>
              </a:rPr>
              <a:t>β</a:t>
            </a:r>
            <a:r>
              <a:rPr lang="en-US" altLang="zh-CN" sz="1600" b="1" dirty="0">
                <a:latin typeface="楷体" pitchFamily="49" charset="-122"/>
                <a:ea typeface="楷体" pitchFamily="49" charset="-122"/>
              </a:rPr>
              <a:t>—</a:t>
            </a:r>
            <a:r>
              <a:rPr lang="zh-CN" altLang="en-US" sz="1600" b="1" dirty="0">
                <a:latin typeface="楷体" pitchFamily="49" charset="-122"/>
                <a:ea typeface="楷体" pitchFamily="49" charset="-122"/>
              </a:rPr>
              <a:t>动量修正</a:t>
            </a:r>
            <a:r>
              <a:rPr lang="zh-CN" altLang="en-US" sz="1600" b="1" dirty="0" smtClean="0">
                <a:latin typeface="楷体" pitchFamily="49" charset="-122"/>
                <a:ea typeface="楷体" pitchFamily="49" charset="-122"/>
              </a:rPr>
              <a:t>系数，</a:t>
            </a:r>
            <a:endParaRPr lang="en-US" altLang="zh-CN" sz="1600" b="1" dirty="0" smtClean="0">
              <a:latin typeface="楷体" pitchFamily="49" charset="-122"/>
              <a:ea typeface="楷体" pitchFamily="49" charset="-122"/>
            </a:endParaRPr>
          </a:p>
          <a:p>
            <a:r>
              <a:rPr lang="zh-CN" altLang="en-US" sz="1600" b="1" dirty="0" smtClean="0">
                <a:latin typeface="楷体" pitchFamily="49" charset="-122"/>
                <a:ea typeface="楷体" pitchFamily="49" charset="-122"/>
              </a:rPr>
              <a:t>层流</a:t>
            </a:r>
            <a:r>
              <a:rPr lang="zh-CN" altLang="en-US" sz="1600" b="1" dirty="0">
                <a:latin typeface="楷体" pitchFamily="49" charset="-122"/>
                <a:ea typeface="楷体" pitchFamily="49" charset="-122"/>
              </a:rPr>
              <a:t>时，</a:t>
            </a:r>
            <a:r>
              <a:rPr lang="el-GR" altLang="zh-CN" sz="1600" b="1" dirty="0">
                <a:latin typeface="楷体" pitchFamily="49" charset="-122"/>
                <a:ea typeface="楷体" pitchFamily="49" charset="-122"/>
              </a:rPr>
              <a:t>β</a:t>
            </a:r>
            <a:r>
              <a:rPr lang="en-US" altLang="zh-CN" sz="1600" b="1" dirty="0">
                <a:latin typeface="楷体" pitchFamily="49" charset="-122"/>
                <a:ea typeface="楷体" pitchFamily="49" charset="-122"/>
              </a:rPr>
              <a:t>=1.33 </a:t>
            </a:r>
            <a:r>
              <a:rPr lang="zh-CN" altLang="en-US" sz="1600" b="1" dirty="0" smtClean="0">
                <a:latin typeface="楷体" pitchFamily="49" charset="-122"/>
                <a:ea typeface="楷体" pitchFamily="49" charset="-122"/>
              </a:rPr>
              <a:t>；湍流</a:t>
            </a:r>
            <a:r>
              <a:rPr lang="zh-CN" altLang="en-US" sz="1600" b="1" dirty="0">
                <a:latin typeface="楷体" pitchFamily="49" charset="-122"/>
                <a:ea typeface="楷体" pitchFamily="49" charset="-122"/>
              </a:rPr>
              <a:t>时，</a:t>
            </a:r>
            <a:r>
              <a:rPr lang="el-GR" altLang="zh-CN" sz="1600" b="1" dirty="0">
                <a:latin typeface="楷体" pitchFamily="49" charset="-122"/>
                <a:ea typeface="楷体" pitchFamily="49" charset="-122"/>
              </a:rPr>
              <a:t>β</a:t>
            </a:r>
            <a:r>
              <a:rPr lang="en-US" altLang="zh-CN" sz="1600" b="1" dirty="0">
                <a:latin typeface="楷体" pitchFamily="49" charset="-122"/>
                <a:ea typeface="楷体" pitchFamily="49" charset="-122"/>
              </a:rPr>
              <a:t>=1</a:t>
            </a:r>
            <a:r>
              <a:rPr lang="zh-CN" altLang="en-US" sz="1600" b="1" dirty="0">
                <a:latin typeface="楷体" pitchFamily="49" charset="-122"/>
                <a:ea typeface="楷体" pitchFamily="49" charset="-122"/>
              </a:rPr>
              <a:t>。</a:t>
            </a:r>
            <a:endParaRPr lang="en-US" altLang="zh-CN" sz="1600" b="1" dirty="0"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952025" y="5442321"/>
            <a:ext cx="7528427" cy="101566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sz="2000" b="1" dirty="0" smtClean="0">
                <a:latin typeface="楷体" pitchFamily="49" charset="-122"/>
                <a:ea typeface="楷体" pitchFamily="49" charset="-122"/>
              </a:rPr>
              <a:t>     </a:t>
            </a:r>
            <a:r>
              <a:rPr lang="zh-CN" altLang="en-US" b="1" dirty="0" smtClean="0">
                <a:latin typeface="楷体" pitchFamily="49" charset="-122"/>
                <a:ea typeface="楷体" pitchFamily="49" charset="-122"/>
              </a:rPr>
              <a:t>液体稳态</a:t>
            </a:r>
            <a:r>
              <a:rPr lang="zh-CN" altLang="en-US" b="1" dirty="0">
                <a:latin typeface="楷体" pitchFamily="49" charset="-122"/>
                <a:ea typeface="楷体" pitchFamily="49" charset="-122"/>
              </a:rPr>
              <a:t>液动力的大小与液体的流量、流速及流动方向</a:t>
            </a:r>
            <a:r>
              <a:rPr lang="zh-CN" altLang="en-US" b="1" dirty="0" smtClean="0">
                <a:latin typeface="楷体" pitchFamily="49" charset="-122"/>
                <a:ea typeface="楷体" pitchFamily="49" charset="-122"/>
              </a:rPr>
              <a:t>有关。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0" y="0"/>
            <a:ext cx="9144000" cy="105273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800" b="1" dirty="0" smtClean="0">
                <a:solidFill>
                  <a:schemeClr val="tx1"/>
                </a:solidFill>
                <a:latin typeface="楷体" pitchFamily="49" charset="-122"/>
                <a:ea typeface="楷体" pitchFamily="49" charset="-122"/>
              </a:rPr>
              <a:t>动 量 方 程</a:t>
            </a:r>
            <a:endParaRPr lang="zh-CN" altLang="en-US" sz="2800" dirty="0"/>
          </a:p>
        </p:txBody>
      </p:sp>
      <p:sp>
        <p:nvSpPr>
          <p:cNvPr id="7" name="矩形 6"/>
          <p:cNvSpPr/>
          <p:nvPr/>
        </p:nvSpPr>
        <p:spPr>
          <a:xfrm>
            <a:off x="2778079" y="1752722"/>
            <a:ext cx="358784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b="1" dirty="0">
                <a:latin typeface="楷体" pitchFamily="49" charset="-122"/>
                <a:ea typeface="楷体" pitchFamily="49" charset="-122"/>
              </a:rPr>
              <a:t>定常流动液体稳态液动力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63189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8" name="矩形 7"/>
          <p:cNvSpPr>
            <a:spLocks noChangeArrowheads="1"/>
          </p:cNvSpPr>
          <p:nvPr/>
        </p:nvSpPr>
        <p:spPr bwMode="auto">
          <a:xfrm>
            <a:off x="-64672" y="0"/>
            <a:ext cx="9208671" cy="1754326"/>
          </a:xfrm>
          <a:prstGeom prst="rect">
            <a:avLst/>
          </a:prstGeom>
          <a:solidFill>
            <a:schemeClr val="bg2"/>
          </a:solidFill>
          <a:ln/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spcBef>
                <a:spcPts val="0"/>
              </a:spcBef>
              <a:buClr>
                <a:schemeClr val="folHlink"/>
              </a:buClr>
              <a:buSzPct val="60000"/>
              <a:buFont typeface="Wingdings" pitchFamily="2" charset="2"/>
              <a:buNone/>
            </a:pPr>
            <a:endParaRPr lang="en-US" altLang="zh-CN" b="1" dirty="0" smtClean="0">
              <a:solidFill>
                <a:srgbClr val="FF0000"/>
              </a:solidFill>
              <a:latin typeface="楷体" pitchFamily="49" charset="-122"/>
              <a:ea typeface="楷体" pitchFamily="49" charset="-122"/>
              <a:cs typeface="楷体_GB2312"/>
            </a:endParaRPr>
          </a:p>
          <a:p>
            <a:pPr algn="ctr">
              <a:spcBef>
                <a:spcPts val="0"/>
              </a:spcBef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lang="zh-CN" altLang="en-US" b="1" dirty="0" smtClean="0">
                <a:solidFill>
                  <a:srgbClr val="FF0000"/>
                </a:solidFill>
                <a:latin typeface="楷体" pitchFamily="49" charset="-122"/>
                <a:ea typeface="楷体" pitchFamily="49" charset="-122"/>
                <a:cs typeface="楷体_GB2312"/>
              </a:rPr>
              <a:t>不可</a:t>
            </a:r>
            <a:r>
              <a:rPr lang="zh-CN" altLang="en-US" b="1" dirty="0">
                <a:solidFill>
                  <a:srgbClr val="FF0000"/>
                </a:solidFill>
                <a:latin typeface="楷体" pitchFamily="49" charset="-122"/>
                <a:ea typeface="楷体" pitchFamily="49" charset="-122"/>
                <a:cs typeface="楷体_GB2312"/>
              </a:rPr>
              <a:t>压缩液体作</a:t>
            </a:r>
            <a:r>
              <a:rPr lang="zh-CN" altLang="en-US" b="1" dirty="0" smtClean="0">
                <a:solidFill>
                  <a:srgbClr val="FF0000"/>
                </a:solidFill>
                <a:latin typeface="楷体" pitchFamily="49" charset="-122"/>
                <a:ea typeface="楷体" pitchFamily="49" charset="-122"/>
                <a:cs typeface="楷体_GB2312"/>
              </a:rPr>
              <a:t>定常流动时</a:t>
            </a:r>
            <a:r>
              <a:rPr lang="zh-CN" altLang="en-US" b="1" dirty="0" smtClean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通过流管任一通流截面的流量相等</a:t>
            </a:r>
            <a:endParaRPr lang="en-US" altLang="zh-CN" b="1" dirty="0" smtClean="0">
              <a:solidFill>
                <a:srgbClr val="FF0000"/>
              </a:solidFill>
              <a:latin typeface="楷体" pitchFamily="49" charset="-122"/>
              <a:ea typeface="楷体" pitchFamily="49" charset="-122"/>
            </a:endParaRPr>
          </a:p>
          <a:p>
            <a:pPr>
              <a:lnSpc>
                <a:spcPct val="125000"/>
              </a:lnSpc>
              <a:spcBef>
                <a:spcPts val="600"/>
              </a:spcBef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lang="en-US" altLang="zh-CN" b="1" dirty="0" smtClean="0">
                <a:latin typeface="楷体" pitchFamily="49" charset="-122"/>
                <a:ea typeface="楷体" pitchFamily="49" charset="-122"/>
              </a:rPr>
              <a:t>    </a:t>
            </a:r>
            <a:r>
              <a:rPr lang="zh-CN" altLang="en-US" sz="2000" b="1" dirty="0" smtClean="0">
                <a:solidFill>
                  <a:schemeClr val="tx1"/>
                </a:solidFill>
                <a:latin typeface="楷体" pitchFamily="49" charset="-122"/>
                <a:ea typeface="楷体" pitchFamily="49" charset="-122"/>
              </a:rPr>
              <a:t>流管内液体的</a:t>
            </a:r>
            <a:r>
              <a:rPr lang="zh-CN" altLang="en-US" sz="2000" b="1" dirty="0" smtClean="0">
                <a:latin typeface="楷体" pitchFamily="49" charset="-122"/>
                <a:ea typeface="楷体" pitchFamily="49" charset="-122"/>
              </a:rPr>
              <a:t>速度</a:t>
            </a:r>
            <a:r>
              <a:rPr lang="zh-CN" altLang="en-US" sz="2000" b="1" dirty="0">
                <a:latin typeface="楷体" pitchFamily="49" charset="-122"/>
                <a:ea typeface="楷体" pitchFamily="49" charset="-122"/>
              </a:rPr>
              <a:t>不仅可以传递，而且可以放大和缩小。</a:t>
            </a:r>
            <a:r>
              <a:rPr lang="zh-CN" altLang="en-US" sz="2000" b="1" dirty="0">
                <a:solidFill>
                  <a:schemeClr val="tx1"/>
                </a:solidFill>
                <a:latin typeface="楷体" pitchFamily="49" charset="-122"/>
                <a:ea typeface="楷体" pitchFamily="49" charset="-122"/>
              </a:rPr>
              <a:t>当流量一定</a:t>
            </a:r>
            <a:r>
              <a:rPr lang="zh-CN" altLang="en-US" sz="2000" b="1" dirty="0">
                <a:latin typeface="楷体" pitchFamily="49" charset="-122"/>
                <a:ea typeface="楷体" pitchFamily="49" charset="-122"/>
              </a:rPr>
              <a:t>时，流速和通流截面面积成反比。</a:t>
            </a:r>
          </a:p>
        </p:txBody>
      </p:sp>
      <p:pic>
        <p:nvPicPr>
          <p:cNvPr id="9" name="图片 8"/>
          <p:cNvPicPr/>
          <p:nvPr/>
        </p:nvPicPr>
        <p:blipFill>
          <a:blip r:embed="rId3"/>
          <a:stretch>
            <a:fillRect/>
          </a:stretch>
        </p:blipFill>
        <p:spPr>
          <a:xfrm>
            <a:off x="2534449" y="2481603"/>
            <a:ext cx="4680520" cy="2746467"/>
          </a:xfrm>
          <a:prstGeom prst="rect">
            <a:avLst/>
          </a:prstGeom>
        </p:spPr>
      </p:pic>
      <p:cxnSp>
        <p:nvCxnSpPr>
          <p:cNvPr id="8" name="直接连接符 7"/>
          <p:cNvCxnSpPr/>
          <p:nvPr/>
        </p:nvCxnSpPr>
        <p:spPr>
          <a:xfrm>
            <a:off x="3648449" y="2965594"/>
            <a:ext cx="0" cy="115212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5228635" y="3136239"/>
            <a:ext cx="0" cy="72008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2817745" y="3933056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zh-CN" altLang="en-US" sz="1800" dirty="0"/>
          </a:p>
        </p:txBody>
      </p:sp>
      <p:sp>
        <p:nvSpPr>
          <p:cNvPr id="15" name="矩形 14"/>
          <p:cNvSpPr/>
          <p:nvPr/>
        </p:nvSpPr>
        <p:spPr>
          <a:xfrm>
            <a:off x="3490777" y="2481603"/>
            <a:ext cx="26541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800" b="1" dirty="0">
                <a:latin typeface="楷体" pitchFamily="49" charset="-122"/>
                <a:ea typeface="楷体" pitchFamily="49" charset="-122"/>
              </a:rPr>
              <a:t>1</a:t>
            </a:r>
            <a:endParaRPr lang="zh-CN" altLang="en-US" sz="1800" dirty="0"/>
          </a:p>
        </p:txBody>
      </p:sp>
      <p:sp>
        <p:nvSpPr>
          <p:cNvPr id="16" name="矩形 15"/>
          <p:cNvSpPr/>
          <p:nvPr/>
        </p:nvSpPr>
        <p:spPr>
          <a:xfrm>
            <a:off x="5077792" y="2687972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800" b="1" dirty="0" smtClean="0">
                <a:latin typeface="楷体" pitchFamily="49" charset="-122"/>
                <a:ea typeface="楷体" pitchFamily="49" charset="-122"/>
              </a:rPr>
              <a:t>2</a:t>
            </a:r>
            <a:endParaRPr lang="zh-CN" altLang="en-US" sz="1800" dirty="0"/>
          </a:p>
        </p:txBody>
      </p:sp>
      <p:cxnSp>
        <p:nvCxnSpPr>
          <p:cNvPr id="4" name="直接连接符 3"/>
          <p:cNvCxnSpPr/>
          <p:nvPr/>
        </p:nvCxnSpPr>
        <p:spPr>
          <a:xfrm>
            <a:off x="6281169" y="2850935"/>
            <a:ext cx="0" cy="129162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6130326" y="2404722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800" b="1" dirty="0" smtClean="0">
                <a:latin typeface="楷体" pitchFamily="49" charset="-122"/>
                <a:ea typeface="楷体" pitchFamily="49" charset="-122"/>
              </a:rPr>
              <a:t>3</a:t>
            </a:r>
            <a:endParaRPr lang="zh-CN" altLang="en-US" sz="1800" dirty="0"/>
          </a:p>
        </p:txBody>
      </p:sp>
      <p:cxnSp>
        <p:nvCxnSpPr>
          <p:cNvPr id="10" name="直接箭头连接符 9"/>
          <p:cNvCxnSpPr/>
          <p:nvPr/>
        </p:nvCxnSpPr>
        <p:spPr>
          <a:xfrm>
            <a:off x="2178627" y="3541658"/>
            <a:ext cx="576064" cy="0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1578046" y="3393171"/>
            <a:ext cx="3401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latin typeface="楷体" pitchFamily="49" charset="-122"/>
                <a:ea typeface="楷体" pitchFamily="49" charset="-122"/>
              </a:rPr>
              <a:t>q</a:t>
            </a:r>
            <a:endParaRPr lang="zh-CN" altLang="en-US" dirty="0"/>
          </a:p>
        </p:txBody>
      </p:sp>
      <p:cxnSp>
        <p:nvCxnSpPr>
          <p:cNvPr id="19" name="直接箭头连接符 18"/>
          <p:cNvCxnSpPr/>
          <p:nvPr/>
        </p:nvCxnSpPr>
        <p:spPr>
          <a:xfrm>
            <a:off x="6909204" y="3496279"/>
            <a:ext cx="576064" cy="0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/>
          <p:cNvSpPr/>
          <p:nvPr/>
        </p:nvSpPr>
        <p:spPr>
          <a:xfrm>
            <a:off x="7661827" y="3265912"/>
            <a:ext cx="3401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latin typeface="楷体" pitchFamily="49" charset="-122"/>
                <a:ea typeface="楷体" pitchFamily="49" charset="-122"/>
              </a:rPr>
              <a:t>q</a:t>
            </a:r>
            <a:endParaRPr lang="zh-CN" altLang="en-US" dirty="0"/>
          </a:p>
        </p:txBody>
      </p:sp>
      <p:sp>
        <p:nvSpPr>
          <p:cNvPr id="24" name="矩形 23"/>
          <p:cNvSpPr/>
          <p:nvPr/>
        </p:nvSpPr>
        <p:spPr>
          <a:xfrm>
            <a:off x="971600" y="4823574"/>
            <a:ext cx="1938510" cy="73866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zh-CN" altLang="en-US" sz="1400" b="1" dirty="0" smtClean="0">
                <a:latin typeface="楷体" pitchFamily="49" charset="-122"/>
                <a:ea typeface="楷体" pitchFamily="49" charset="-122"/>
              </a:rPr>
              <a:t>细管不插在水槽中直接通大气，截面</a:t>
            </a:r>
            <a:r>
              <a:rPr lang="en-US" altLang="zh-CN" sz="1400" b="1" dirty="0" smtClean="0">
                <a:latin typeface="楷体" pitchFamily="49" charset="-122"/>
                <a:ea typeface="楷体" pitchFamily="49" charset="-122"/>
              </a:rPr>
              <a:t>2</a:t>
            </a:r>
            <a:r>
              <a:rPr lang="zh-CN" altLang="en-US" sz="1400" b="1" dirty="0" smtClean="0">
                <a:latin typeface="楷体" pitchFamily="49" charset="-122"/>
                <a:ea typeface="楷体" pitchFamily="49" charset="-122"/>
              </a:rPr>
              <a:t>处速度会有什么变化？</a:t>
            </a:r>
            <a:endParaRPr lang="zh-CN" altLang="en-US" sz="1400" b="1" dirty="0">
              <a:latin typeface="楷体" pitchFamily="49" charset="-122"/>
              <a:ea typeface="楷体" pitchFamily="49" charset="-122"/>
            </a:endParaRPr>
          </a:p>
        </p:txBody>
      </p:sp>
      <p:cxnSp>
        <p:nvCxnSpPr>
          <p:cNvPr id="26" name="直接箭头连接符 25"/>
          <p:cNvCxnSpPr>
            <a:stCxn id="24" idx="3"/>
          </p:cNvCxnSpPr>
          <p:nvPr/>
        </p:nvCxnSpPr>
        <p:spPr>
          <a:xfrm flipV="1">
            <a:off x="2910110" y="4692770"/>
            <a:ext cx="1338975" cy="500136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9711944"/>
              </p:ext>
            </p:extLst>
          </p:nvPr>
        </p:nvGraphicFramePr>
        <p:xfrm>
          <a:off x="5193141" y="5196393"/>
          <a:ext cx="2932113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176" name="公式" r:id="rId4" imgW="1271160" imgH="279360" progId="Equation.3">
                  <p:embed/>
                </p:oleObj>
              </mc:Choice>
              <mc:Fallback>
                <p:oleObj name="公式" r:id="rId4" imgW="1271160" imgH="279360" progId="Equation.3">
                  <p:embed/>
                  <p:pic>
                    <p:nvPicPr>
                      <p:cNvPr id="0" name="对象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93141" y="5196393"/>
                        <a:ext cx="2932113" cy="647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矩形 2"/>
          <p:cNvSpPr/>
          <p:nvPr/>
        </p:nvSpPr>
        <p:spPr>
          <a:xfrm>
            <a:off x="3020136" y="5085184"/>
            <a:ext cx="3401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latin typeface="楷体" pitchFamily="49" charset="-122"/>
                <a:ea typeface="楷体" pitchFamily="49" charset="-122"/>
                <a:cs typeface="楷体_GB2312"/>
              </a:rPr>
              <a:t> 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5379478" y="6049664"/>
            <a:ext cx="316835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 smtClean="0">
                <a:latin typeface="楷体" pitchFamily="49" charset="-122"/>
                <a:ea typeface="楷体" pitchFamily="49" charset="-122"/>
              </a:rPr>
              <a:t>A</a:t>
            </a:r>
            <a:r>
              <a:rPr lang="en-US" altLang="zh-CN" sz="2800" b="1" baseline="-25000" dirty="0" smtClean="0">
                <a:latin typeface="楷体" pitchFamily="49" charset="-122"/>
                <a:ea typeface="楷体" pitchFamily="49" charset="-122"/>
              </a:rPr>
              <a:t>1</a:t>
            </a:r>
            <a:r>
              <a:rPr lang="en-US" altLang="zh-CN" sz="2800" b="1" dirty="0" smtClean="0">
                <a:latin typeface="楷体" pitchFamily="49" charset="-122"/>
                <a:ea typeface="楷体" pitchFamily="49" charset="-122"/>
              </a:rPr>
              <a:t>&gt;A</a:t>
            </a:r>
            <a:r>
              <a:rPr lang="en-US" altLang="zh-CN" sz="2800" b="1" baseline="-25000" dirty="0" smtClean="0">
                <a:latin typeface="楷体" pitchFamily="49" charset="-122"/>
                <a:ea typeface="楷体" pitchFamily="49" charset="-122"/>
              </a:rPr>
              <a:t>2  </a:t>
            </a:r>
            <a:r>
              <a:rPr lang="zh-CN" altLang="en-US" sz="2800" b="1" dirty="0" smtClean="0">
                <a:latin typeface="楷体" pitchFamily="49" charset="-122"/>
                <a:ea typeface="楷体" pitchFamily="49" charset="-122"/>
              </a:rPr>
              <a:t>；</a:t>
            </a:r>
            <a:r>
              <a:rPr lang="en-US" altLang="zh-CN" sz="2800" b="1" dirty="0" smtClean="0">
                <a:latin typeface="楷体" pitchFamily="49" charset="-122"/>
                <a:ea typeface="楷体" pitchFamily="49" charset="-122"/>
              </a:rPr>
              <a:t>V</a:t>
            </a:r>
            <a:r>
              <a:rPr lang="en-US" altLang="zh-CN" sz="2800" b="1" baseline="-25000" dirty="0" smtClean="0">
                <a:latin typeface="楷体" pitchFamily="49" charset="-122"/>
                <a:ea typeface="楷体" pitchFamily="49" charset="-122"/>
              </a:rPr>
              <a:t>1</a:t>
            </a:r>
            <a:r>
              <a:rPr lang="en-US" altLang="zh-CN" sz="2800" b="1" dirty="0" smtClean="0">
                <a:latin typeface="楷体" pitchFamily="49" charset="-122"/>
                <a:ea typeface="楷体" pitchFamily="49" charset="-122"/>
              </a:rPr>
              <a:t>∠V</a:t>
            </a:r>
            <a:r>
              <a:rPr lang="en-US" altLang="zh-CN" sz="2800" b="1" baseline="-25000" dirty="0">
                <a:latin typeface="楷体" pitchFamily="49" charset="-122"/>
                <a:ea typeface="楷体" pitchFamily="49" charset="-122"/>
              </a:rPr>
              <a:t>2</a:t>
            </a:r>
            <a:endParaRPr lang="zh-CN" altLang="en-US" sz="2800" b="1" baseline="-25000" dirty="0">
              <a:latin typeface="楷体" pitchFamily="49" charset="-122"/>
              <a:ea typeface="楷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94740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矩形 1"/>
          <p:cNvSpPr>
            <a:spLocks noChangeArrowheads="1"/>
          </p:cNvSpPr>
          <p:nvPr/>
        </p:nvSpPr>
        <p:spPr bwMode="auto">
          <a:xfrm>
            <a:off x="1573182" y="2852936"/>
            <a:ext cx="5976664" cy="18528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 smtClean="0"/>
              <a:t>      </a:t>
            </a:r>
            <a:r>
              <a:rPr lang="zh-CN" altLang="en-US" sz="2800" b="1" dirty="0" smtClean="0"/>
              <a:t> </a:t>
            </a:r>
            <a:r>
              <a:rPr lang="zh-CN" altLang="zh-CN" b="1" dirty="0">
                <a:latin typeface="楷体" pitchFamily="49" charset="-122"/>
                <a:ea typeface="楷体" pitchFamily="49" charset="-122"/>
              </a:rPr>
              <a:t>伯努利方程是能量守恒定律在流动液体中的表现形式</a:t>
            </a:r>
            <a:r>
              <a:rPr lang="zh-CN" altLang="zh-CN" b="1" dirty="0" smtClean="0">
                <a:latin typeface="楷体" pitchFamily="49" charset="-122"/>
                <a:ea typeface="楷体" pitchFamily="49" charset="-122"/>
              </a:rPr>
              <a:t>。</a:t>
            </a:r>
            <a:endParaRPr lang="en-US" altLang="zh-CN" b="1" dirty="0" smtClean="0">
              <a:latin typeface="楷体" pitchFamily="49" charset="-122"/>
              <a:ea typeface="楷体" pitchFamily="49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2800" b="1" dirty="0">
                <a:latin typeface="楷体" pitchFamily="49" charset="-122"/>
                <a:ea typeface="楷体" pitchFamily="49" charset="-122"/>
              </a:rPr>
              <a:t> </a:t>
            </a:r>
            <a:r>
              <a:rPr lang="en-US" altLang="zh-CN" sz="2800" b="1" dirty="0" smtClean="0">
                <a:latin typeface="楷体" pitchFamily="49" charset="-122"/>
                <a:ea typeface="楷体" pitchFamily="49" charset="-122"/>
              </a:rPr>
              <a:t>   </a:t>
            </a:r>
            <a:endParaRPr lang="zh-CN" altLang="zh-CN" sz="2800" b="1" dirty="0">
              <a:ea typeface="楷体_GB2312" pitchFamily="49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547664" y="1772816"/>
            <a:ext cx="323368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spcAft>
                <a:spcPct val="50000"/>
              </a:spcAft>
            </a:pPr>
            <a:r>
              <a:rPr lang="en-US" altLang="zh-CN" sz="2800" b="1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3</a:t>
            </a:r>
            <a:r>
              <a:rPr lang="zh-CN" altLang="en-US" sz="2800" b="1" dirty="0" smtClean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、</a:t>
            </a:r>
            <a:r>
              <a:rPr lang="zh-CN" altLang="en-US" sz="2800" b="1" dirty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伯努利方程</a:t>
            </a:r>
            <a:endParaRPr lang="en-US" altLang="zh-CN" sz="2800" b="1" dirty="0">
              <a:solidFill>
                <a:prstClr val="black"/>
              </a:solidFill>
              <a:latin typeface="楷体" pitchFamily="49" charset="-122"/>
              <a:ea typeface="楷体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618966" y="1772816"/>
            <a:ext cx="2172256" cy="1223094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latin typeface="楷体" pitchFamily="49" charset="-122"/>
                <a:ea typeface="楷体" pitchFamily="49" charset="-122"/>
              </a:rPr>
              <a:t>假设理想液体</a:t>
            </a:r>
            <a:endParaRPr lang="en-US" altLang="zh-CN" b="1" dirty="0" smtClean="0">
              <a:latin typeface="楷体" pitchFamily="49" charset="-122"/>
              <a:ea typeface="楷体" pitchFamily="49" charset="-122"/>
            </a:endParaRPr>
          </a:p>
          <a:p>
            <a:r>
              <a:rPr lang="en-US" altLang="zh-CN" sz="2000" b="1" dirty="0">
                <a:latin typeface="楷体" pitchFamily="49" charset="-122"/>
                <a:ea typeface="楷体" pitchFamily="49" charset="-122"/>
              </a:rPr>
              <a:t>(</a:t>
            </a:r>
            <a:r>
              <a:rPr lang="zh-CN" altLang="en-US" sz="2000" b="1" dirty="0" smtClean="0">
                <a:latin typeface="楷体" pitchFamily="49" charset="-122"/>
                <a:ea typeface="楷体" pitchFamily="49" charset="-122"/>
              </a:rPr>
              <a:t>无粘性不可压缩</a:t>
            </a:r>
            <a:r>
              <a:rPr lang="en-US" altLang="zh-CN" sz="2000" b="1" dirty="0" smtClean="0">
                <a:latin typeface="楷体" pitchFamily="49" charset="-122"/>
                <a:ea typeface="楷体" pitchFamily="49" charset="-122"/>
              </a:rPr>
              <a:t>)   </a:t>
            </a:r>
            <a:r>
              <a:rPr lang="zh-CN" altLang="en-US" sz="2000" b="1" dirty="0" smtClean="0">
                <a:latin typeface="楷体" pitchFamily="49" charset="-122"/>
                <a:ea typeface="楷体" pitchFamily="49" charset="-122"/>
              </a:rPr>
              <a:t>作</a:t>
            </a:r>
            <a:r>
              <a:rPr lang="zh-CN" altLang="en-US" b="1" dirty="0" smtClean="0">
                <a:latin typeface="楷体" pitchFamily="49" charset="-122"/>
                <a:ea typeface="楷体" pitchFamily="49" charset="-122"/>
              </a:rPr>
              <a:t>定常流动</a:t>
            </a:r>
            <a:endParaRPr lang="zh-CN" altLang="en-US" b="1" dirty="0"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275856" y="3641284"/>
            <a:ext cx="2216094" cy="78898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000" b="1" dirty="0" smtClean="0">
                <a:latin typeface="楷体" pitchFamily="49" charset="-122"/>
                <a:ea typeface="楷体" pitchFamily="49" charset="-122"/>
              </a:rPr>
              <a:t>通过</a:t>
            </a:r>
            <a:r>
              <a:rPr lang="zh-CN" altLang="en-US" sz="2000" b="1" dirty="0">
                <a:latin typeface="楷体" pitchFamily="49" charset="-122"/>
                <a:ea typeface="楷体" pitchFamily="49" charset="-122"/>
              </a:rPr>
              <a:t>实验提出修正</a:t>
            </a:r>
            <a:r>
              <a:rPr lang="zh-CN" altLang="en-US" sz="2000" b="1" dirty="0" smtClean="0">
                <a:latin typeface="楷体" pitchFamily="49" charset="-122"/>
                <a:ea typeface="楷体" pitchFamily="49" charset="-122"/>
              </a:rPr>
              <a:t>系数、修正项</a:t>
            </a:r>
            <a:endParaRPr lang="zh-CN" altLang="en-US" b="1" dirty="0"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308287" y="5066904"/>
            <a:ext cx="1894598" cy="9144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latin typeface="楷体" pitchFamily="49" charset="-122"/>
                <a:ea typeface="楷体" pitchFamily="49" charset="-122"/>
              </a:rPr>
              <a:t>实际液体</a:t>
            </a:r>
            <a:endParaRPr lang="en-US" altLang="zh-CN" b="1" dirty="0" smtClean="0">
              <a:latin typeface="楷体" pitchFamily="49" charset="-122"/>
              <a:ea typeface="楷体" pitchFamily="49" charset="-122"/>
            </a:endParaRPr>
          </a:p>
          <a:p>
            <a:pPr algn="ctr"/>
            <a:r>
              <a:rPr lang="zh-CN" altLang="en-US" b="1" dirty="0" smtClean="0">
                <a:latin typeface="楷体" pitchFamily="49" charset="-122"/>
                <a:ea typeface="楷体" pitchFamily="49" charset="-122"/>
              </a:rPr>
              <a:t>伯努利公式</a:t>
            </a:r>
            <a:endParaRPr lang="zh-CN" altLang="en-US" b="1" dirty="0"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5292080" y="1982247"/>
            <a:ext cx="1836712" cy="9144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latin typeface="楷体" pitchFamily="49" charset="-122"/>
                <a:ea typeface="楷体" pitchFamily="49" charset="-122"/>
              </a:rPr>
              <a:t>理想液体</a:t>
            </a:r>
            <a:endParaRPr lang="en-US" altLang="zh-CN" b="1" dirty="0" smtClean="0">
              <a:latin typeface="楷体" pitchFamily="49" charset="-122"/>
              <a:ea typeface="楷体" pitchFamily="49" charset="-122"/>
            </a:endParaRPr>
          </a:p>
          <a:p>
            <a:pPr algn="ctr"/>
            <a:r>
              <a:rPr lang="zh-CN" altLang="en-US" b="1" dirty="0" smtClean="0">
                <a:latin typeface="楷体" pitchFamily="49" charset="-122"/>
                <a:ea typeface="楷体" pitchFamily="49" charset="-122"/>
              </a:rPr>
              <a:t>伯努利公式</a:t>
            </a:r>
            <a:endParaRPr lang="zh-CN" altLang="en-US" b="1" dirty="0"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3" name="右箭头 2"/>
          <p:cNvSpPr/>
          <p:nvPr/>
        </p:nvSpPr>
        <p:spPr>
          <a:xfrm>
            <a:off x="3847890" y="2142047"/>
            <a:ext cx="1300174" cy="484632"/>
          </a:xfrm>
          <a:prstGeom prst="rightArrow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下箭头 7"/>
          <p:cNvSpPr/>
          <p:nvPr/>
        </p:nvSpPr>
        <p:spPr>
          <a:xfrm>
            <a:off x="5968120" y="2995910"/>
            <a:ext cx="484632" cy="2070994"/>
          </a:xfrm>
          <a:prstGeom prst="downArrow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6485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矩形 1"/>
          <p:cNvSpPr>
            <a:spLocks noChangeArrowheads="1"/>
          </p:cNvSpPr>
          <p:nvPr/>
        </p:nvSpPr>
        <p:spPr bwMode="auto">
          <a:xfrm>
            <a:off x="989600" y="1556792"/>
            <a:ext cx="7164798" cy="20159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zh-CN" sz="2800" b="1" dirty="0">
                <a:ea typeface="楷体_GB2312" pitchFamily="49" charset="-122"/>
              </a:rPr>
              <a:t>　　</a:t>
            </a:r>
            <a:r>
              <a:rPr lang="zh-CN" altLang="zh-CN" b="1" dirty="0">
                <a:latin typeface="楷体" pitchFamily="49" charset="-122"/>
                <a:ea typeface="楷体" pitchFamily="49" charset="-122"/>
              </a:rPr>
              <a:t>理想</a:t>
            </a:r>
            <a:r>
              <a:rPr lang="zh-CN" altLang="zh-CN" b="1" dirty="0" smtClean="0">
                <a:latin typeface="楷体" pitchFamily="49" charset="-122"/>
                <a:ea typeface="楷体" pitchFamily="49" charset="-122"/>
              </a:rPr>
              <a:t>液体</a:t>
            </a:r>
            <a:r>
              <a:rPr lang="zh-CN" altLang="en-US" b="1" dirty="0" smtClean="0">
                <a:latin typeface="楷体" pitchFamily="49" charset="-122"/>
                <a:ea typeface="楷体" pitchFamily="49" charset="-122"/>
              </a:rPr>
              <a:t>没有粘性，</a:t>
            </a:r>
            <a:r>
              <a:rPr lang="zh-CN" altLang="zh-CN" b="1" dirty="0" smtClean="0">
                <a:latin typeface="楷体" pitchFamily="49" charset="-122"/>
                <a:ea typeface="楷体" pitchFamily="49" charset="-122"/>
              </a:rPr>
              <a:t>在管内</a:t>
            </a:r>
            <a:r>
              <a:rPr lang="zh-CN" altLang="en-US" b="1" dirty="0" smtClean="0">
                <a:latin typeface="楷体" pitchFamily="49" charset="-122"/>
                <a:ea typeface="楷体" pitchFamily="49" charset="-122"/>
              </a:rPr>
              <a:t>作定常</a:t>
            </a:r>
            <a:r>
              <a:rPr lang="zh-CN" altLang="zh-CN" b="1" dirty="0" smtClean="0">
                <a:latin typeface="楷体" pitchFamily="49" charset="-122"/>
                <a:ea typeface="楷体" pitchFamily="49" charset="-122"/>
              </a:rPr>
              <a:t>流动</a:t>
            </a:r>
            <a:r>
              <a:rPr lang="zh-CN" altLang="en-US" b="1" dirty="0">
                <a:latin typeface="楷体" pitchFamily="49" charset="-122"/>
                <a:ea typeface="楷体" pitchFamily="49" charset="-122"/>
              </a:rPr>
              <a:t>（</a:t>
            </a:r>
            <a:r>
              <a:rPr lang="zh-CN" altLang="en-US" sz="1600" b="1" dirty="0">
                <a:latin typeface="楷体" pitchFamily="49" charset="-122"/>
                <a:ea typeface="楷体" pitchFamily="49" charset="-122"/>
              </a:rPr>
              <a:t>任一点处的压力、速度和密度都不随时间变化而变化</a:t>
            </a:r>
            <a:r>
              <a:rPr lang="zh-CN" altLang="en-US" b="1" dirty="0">
                <a:latin typeface="楷体" pitchFamily="49" charset="-122"/>
                <a:ea typeface="楷体" pitchFamily="49" charset="-122"/>
              </a:rPr>
              <a:t>）</a:t>
            </a:r>
            <a:r>
              <a:rPr lang="zh-CN" altLang="zh-CN" b="1" dirty="0" smtClean="0">
                <a:latin typeface="楷体" pitchFamily="49" charset="-122"/>
                <a:ea typeface="楷体" pitchFamily="49" charset="-122"/>
              </a:rPr>
              <a:t>时</a:t>
            </a:r>
            <a:r>
              <a:rPr lang="zh-CN" altLang="zh-CN" b="1" dirty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没有</a:t>
            </a:r>
            <a:r>
              <a:rPr lang="zh-CN" altLang="zh-CN" b="1" dirty="0" smtClean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能量损失</a:t>
            </a:r>
            <a:r>
              <a:rPr lang="zh-CN" altLang="en-US" b="1" dirty="0" smtClean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。 </a:t>
            </a:r>
            <a:endParaRPr lang="en-US" altLang="zh-CN" b="1" dirty="0" smtClean="0">
              <a:solidFill>
                <a:srgbClr val="FF0000"/>
              </a:solidFill>
              <a:latin typeface="楷体" pitchFamily="49" charset="-122"/>
              <a:ea typeface="楷体" pitchFamily="49" charset="-122"/>
            </a:endParaRPr>
          </a:p>
          <a:p>
            <a:pPr>
              <a:lnSpc>
                <a:spcPct val="125000"/>
              </a:lnSpc>
            </a:pPr>
            <a:r>
              <a:rPr lang="en-US" altLang="zh-CN" b="1" dirty="0" smtClean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    </a:t>
            </a:r>
            <a:r>
              <a:rPr lang="zh-CN" altLang="zh-CN" b="1" dirty="0" smtClean="0">
                <a:latin typeface="楷体" pitchFamily="49" charset="-122"/>
                <a:ea typeface="楷体" pitchFamily="49" charset="-122"/>
              </a:rPr>
              <a:t>在</a:t>
            </a:r>
            <a:r>
              <a:rPr lang="zh-CN" altLang="zh-CN" b="1" dirty="0">
                <a:latin typeface="楷体" pitchFamily="49" charset="-122"/>
                <a:ea typeface="楷体" pitchFamily="49" charset="-122"/>
              </a:rPr>
              <a:t>流动过程中，由于它具有一定的速度，所以除了具有</a:t>
            </a:r>
            <a:r>
              <a:rPr lang="zh-CN" altLang="zh-CN" b="1" dirty="0">
                <a:solidFill>
                  <a:srgbClr val="C00000"/>
                </a:solidFill>
                <a:latin typeface="楷体" pitchFamily="49" charset="-122"/>
                <a:ea typeface="楷体" pitchFamily="49" charset="-122"/>
              </a:rPr>
              <a:t>位置势能</a:t>
            </a:r>
            <a:r>
              <a:rPr lang="zh-CN" altLang="zh-CN" b="1" dirty="0">
                <a:latin typeface="楷体" pitchFamily="49" charset="-122"/>
                <a:ea typeface="楷体" pitchFamily="49" charset="-122"/>
              </a:rPr>
              <a:t>和</a:t>
            </a:r>
            <a:r>
              <a:rPr lang="zh-CN" altLang="zh-CN" b="1" dirty="0">
                <a:solidFill>
                  <a:srgbClr val="C00000"/>
                </a:solidFill>
                <a:latin typeface="楷体" pitchFamily="49" charset="-122"/>
                <a:ea typeface="楷体" pitchFamily="49" charset="-122"/>
              </a:rPr>
              <a:t>压力能</a:t>
            </a:r>
            <a:r>
              <a:rPr lang="zh-CN" altLang="zh-CN" b="1" dirty="0">
                <a:latin typeface="楷体" pitchFamily="49" charset="-122"/>
                <a:ea typeface="楷体" pitchFamily="49" charset="-122"/>
              </a:rPr>
              <a:t>外，还具有</a:t>
            </a:r>
            <a:r>
              <a:rPr lang="zh-CN" altLang="zh-CN" b="1" dirty="0">
                <a:solidFill>
                  <a:srgbClr val="C00000"/>
                </a:solidFill>
                <a:latin typeface="楷体" pitchFamily="49" charset="-122"/>
                <a:ea typeface="楷体" pitchFamily="49" charset="-122"/>
              </a:rPr>
              <a:t>动能</a:t>
            </a:r>
            <a:r>
              <a:rPr lang="zh-CN" altLang="zh-CN" b="1" dirty="0" smtClean="0">
                <a:latin typeface="楷体" pitchFamily="49" charset="-122"/>
                <a:ea typeface="楷体" pitchFamily="49" charset="-122"/>
              </a:rPr>
              <a:t>。</a:t>
            </a:r>
            <a:endParaRPr lang="zh-CN" altLang="zh-CN" sz="1400" b="1" dirty="0"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7524328" y="6236545"/>
            <a:ext cx="122180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b="1" dirty="0" smtClean="0">
                <a:latin typeface="楷体" pitchFamily="49" charset="-122"/>
                <a:ea typeface="楷体" pitchFamily="49" charset="-122"/>
                <a:hlinkClick r:id="rId2" action="ppaction://hlinkfile"/>
              </a:rPr>
              <a:t>伯努利</a:t>
            </a:r>
            <a:r>
              <a:rPr lang="en-US" altLang="zh-CN" sz="1600" b="1" dirty="0" smtClean="0">
                <a:latin typeface="楷体" pitchFamily="49" charset="-122"/>
                <a:ea typeface="楷体" pitchFamily="49" charset="-122"/>
                <a:hlinkClick r:id="rId2" action="ppaction://hlinkfile"/>
              </a:rPr>
              <a:t>.</a:t>
            </a:r>
            <a:r>
              <a:rPr lang="en-US" altLang="zh-CN" sz="1600" b="1" dirty="0" err="1" smtClean="0">
                <a:latin typeface="楷体" pitchFamily="49" charset="-122"/>
                <a:ea typeface="楷体" pitchFamily="49" charset="-122"/>
                <a:hlinkClick r:id="rId2" action="ppaction://hlinkfile"/>
              </a:rPr>
              <a:t>swf</a:t>
            </a:r>
            <a:endParaRPr lang="zh-CN" altLang="en-US" sz="1600" dirty="0"/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9143999" cy="105273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algn="ctr"/>
            <a:r>
              <a:rPr lang="zh-CN" altLang="en-US" sz="2800" b="1" dirty="0">
                <a:latin typeface="楷体" pitchFamily="49" charset="-122"/>
                <a:ea typeface="楷体" pitchFamily="49" charset="-122"/>
              </a:rPr>
              <a:t>理想液体微流束的能量分析</a:t>
            </a:r>
            <a:endParaRPr lang="zh-CN" altLang="en-US" sz="2800" dirty="0"/>
          </a:p>
        </p:txBody>
      </p:sp>
      <p:pic>
        <p:nvPicPr>
          <p:cNvPr id="138242" name="Picture 2" descr="C:\Users\wangqiang\Desktop\QQ截图2015090415132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3661352"/>
            <a:ext cx="3871778" cy="3137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11" name="Rectangle 7"/>
          <p:cNvSpPr>
            <a:spLocks noChangeArrowheads="1"/>
          </p:cNvSpPr>
          <p:nvPr/>
        </p:nvSpPr>
        <p:spPr bwMode="auto">
          <a:xfrm>
            <a:off x="6514762" y="4316413"/>
            <a:ext cx="10668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  <a:defRPr/>
            </a:pPr>
            <a:endParaRPr lang="zh-CN" altLang="en-US" sz="2800" b="1" dirty="0">
              <a:solidFill>
                <a:schemeClr val="tx1">
                  <a:lumMod val="95000"/>
                  <a:lumOff val="5000"/>
                </a:schemeClr>
              </a:solidFill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47112" name="Rectangle 8"/>
          <p:cNvSpPr>
            <a:spLocks noChangeArrowheads="1"/>
          </p:cNvSpPr>
          <p:nvPr/>
        </p:nvSpPr>
        <p:spPr bwMode="auto">
          <a:xfrm>
            <a:off x="6278703" y="3933056"/>
            <a:ext cx="9144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  <a:defRPr/>
            </a:pPr>
            <a:endParaRPr lang="zh-CN" altLang="en-US" sz="2800" b="1" dirty="0">
              <a:solidFill>
                <a:schemeClr val="tx1">
                  <a:lumMod val="95000"/>
                  <a:lumOff val="5000"/>
                </a:schemeClr>
              </a:solidFill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47118" name="Rectangle 14"/>
          <p:cNvSpPr>
            <a:spLocks noChangeArrowheads="1"/>
          </p:cNvSpPr>
          <p:nvPr/>
        </p:nvSpPr>
        <p:spPr bwMode="auto">
          <a:xfrm>
            <a:off x="4716603" y="6165304"/>
            <a:ext cx="40386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</a:pPr>
            <a:endParaRPr lang="zh-CN" altLang="en-US" sz="3200" b="1" dirty="0">
              <a:latin typeface="楷体" pitchFamily="49" charset="-122"/>
              <a:ea typeface="楷体" pitchFamily="49" charset="-122"/>
            </a:endParaRPr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2872537"/>
            <a:ext cx="4120199" cy="3972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圆角矩形 1"/>
          <p:cNvSpPr/>
          <p:nvPr/>
        </p:nvSpPr>
        <p:spPr>
          <a:xfrm>
            <a:off x="2251244" y="1657645"/>
            <a:ext cx="6480721" cy="698376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latin typeface="楷体" pitchFamily="49" charset="-122"/>
                <a:ea typeface="楷体" pitchFamily="49" charset="-122"/>
              </a:rPr>
              <a:t>定常流动的理想流</a:t>
            </a:r>
            <a:r>
              <a:rPr lang="zh-CN" altLang="en-US" b="1" dirty="0" smtClean="0">
                <a:latin typeface="楷体" pitchFamily="49" charset="-122"/>
                <a:ea typeface="楷体" pitchFamily="49" charset="-122"/>
              </a:rPr>
              <a:t>束通</a:t>
            </a:r>
            <a:r>
              <a:rPr lang="zh-CN" altLang="en-US" b="1" dirty="0">
                <a:latin typeface="楷体" pitchFamily="49" charset="-122"/>
                <a:ea typeface="楷体" pitchFamily="49" charset="-122"/>
              </a:rPr>
              <a:t>流截面的总能</a:t>
            </a:r>
            <a:r>
              <a:rPr lang="zh-CN" altLang="en-US" b="1" dirty="0" smtClean="0">
                <a:latin typeface="楷体" pitchFamily="49" charset="-122"/>
                <a:ea typeface="楷体" pitchFamily="49" charset="-122"/>
              </a:rPr>
              <a:t>量</a:t>
            </a:r>
            <a:endParaRPr lang="zh-CN" altLang="en-US" b="1" dirty="0"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6239238" y="2413618"/>
            <a:ext cx="2092327" cy="651519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楷体" pitchFamily="49" charset="-122"/>
                <a:ea typeface="楷体" pitchFamily="49" charset="-122"/>
              </a:rPr>
              <a:t>动能、位能、压力能</a:t>
            </a:r>
            <a:endParaRPr lang="zh-CN" altLang="en-US" sz="1600" dirty="0"/>
          </a:p>
        </p:txBody>
      </p:sp>
      <p:sp>
        <p:nvSpPr>
          <p:cNvPr id="19" name="圆角矩形 18"/>
          <p:cNvSpPr/>
          <p:nvPr/>
        </p:nvSpPr>
        <p:spPr>
          <a:xfrm>
            <a:off x="6179310" y="3485467"/>
            <a:ext cx="2212181" cy="570102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latin typeface="楷体" pitchFamily="49" charset="-122"/>
                <a:ea typeface="楷体" pitchFamily="49" charset="-122"/>
              </a:rPr>
              <a:t>能量守恒原则</a:t>
            </a:r>
            <a:endParaRPr lang="zh-CN" altLang="en-US" b="1" dirty="0"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4888762" y="5041025"/>
            <a:ext cx="3694281" cy="720314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latin typeface="楷体" pitchFamily="49" charset="-122"/>
                <a:ea typeface="楷体" pitchFamily="49" charset="-122"/>
              </a:rPr>
              <a:t>各截面的总能量</a:t>
            </a:r>
            <a:r>
              <a:rPr lang="zh-CN" altLang="en-US" sz="2800" b="1" dirty="0" smtClean="0">
                <a:latin typeface="楷体" pitchFamily="49" charset="-122"/>
                <a:ea typeface="楷体" pitchFamily="49" charset="-122"/>
              </a:rPr>
              <a:t>相等</a:t>
            </a:r>
            <a:endParaRPr lang="zh-CN" altLang="en-US" sz="2800" b="1" dirty="0"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0" y="-1"/>
            <a:ext cx="9143999" cy="105251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algn="ctr" eaLnBrk="1" hangingPunct="1">
              <a:lnSpc>
                <a:spcPct val="125000"/>
              </a:lnSpc>
              <a:buClr>
                <a:schemeClr val="folHlink"/>
              </a:buClr>
              <a:buSzPct val="60000"/>
            </a:pPr>
            <a:r>
              <a:rPr lang="zh-CN" altLang="en-US" sz="2800" b="1" dirty="0">
                <a:latin typeface="楷体" pitchFamily="49" charset="-122"/>
                <a:ea typeface="楷体" pitchFamily="49" charset="-122"/>
              </a:rPr>
              <a:t>伯努利</a:t>
            </a:r>
            <a:r>
              <a:rPr lang="zh-CN" altLang="en-US" sz="2800" b="1" dirty="0" smtClean="0">
                <a:latin typeface="楷体" pitchFamily="49" charset="-122"/>
                <a:ea typeface="楷体" pitchFamily="49" charset="-122"/>
              </a:rPr>
              <a:t>方程是能量守恒定律</a:t>
            </a:r>
            <a:r>
              <a:rPr lang="zh-CN" altLang="en-US" sz="2800" b="1" dirty="0">
                <a:latin typeface="楷体" pitchFamily="49" charset="-122"/>
                <a:ea typeface="楷体" pitchFamily="49" charset="-122"/>
              </a:rPr>
              <a:t>在流体力学中一种表达</a:t>
            </a:r>
            <a:r>
              <a:rPr lang="zh-CN" altLang="en-US" sz="2800" b="1" dirty="0" smtClean="0">
                <a:latin typeface="楷体" pitchFamily="49" charset="-122"/>
                <a:ea typeface="楷体" pitchFamily="49" charset="-122"/>
              </a:rPr>
              <a:t>形式</a:t>
            </a:r>
            <a:endParaRPr lang="zh-CN" altLang="en-US" sz="2800" dirty="0">
              <a:solidFill>
                <a:srgbClr val="000000"/>
              </a:solidFill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5" name="下箭头 4"/>
          <p:cNvSpPr/>
          <p:nvPr/>
        </p:nvSpPr>
        <p:spPr>
          <a:xfrm>
            <a:off x="5433726" y="2385084"/>
            <a:ext cx="484632" cy="259576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流畅">
  <a:themeElements>
    <a:clrScheme name="流畅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流畅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流畅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  <a:scene3d>
            <a:camera prst="orthographicFront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流畅">
    <a:dk1>
      <a:sysClr val="windowText" lastClr="000000"/>
    </a:dk1>
    <a:lt1>
      <a:sysClr val="window" lastClr="FFFFFF"/>
    </a:lt1>
    <a:dk2>
      <a:srgbClr val="04617B"/>
    </a:dk2>
    <a:lt2>
      <a:srgbClr val="DBF5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F49100"/>
    </a:hlink>
    <a:folHlink>
      <a:srgbClr val="85DFD0"/>
    </a:folHlink>
  </a:clrScheme>
</a:themeOverride>
</file>

<file path=ppt/theme/themeOverride2.xml><?xml version="1.0" encoding="utf-8"?>
<a:themeOverride xmlns:a="http://schemas.openxmlformats.org/drawingml/2006/main">
  <a:clrScheme name="流畅">
    <a:dk1>
      <a:sysClr val="windowText" lastClr="000000"/>
    </a:dk1>
    <a:lt1>
      <a:sysClr val="window" lastClr="FFFFFF"/>
    </a:lt1>
    <a:dk2>
      <a:srgbClr val="04617B"/>
    </a:dk2>
    <a:lt2>
      <a:srgbClr val="DBF5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F49100"/>
    </a:hlink>
    <a:folHlink>
      <a:srgbClr val="85DFD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5276</TotalTime>
  <Words>2366</Words>
  <Application>Microsoft Office PowerPoint</Application>
  <PresentationFormat>全屏显示(4:3)</PresentationFormat>
  <Paragraphs>242</Paragraphs>
  <Slides>45</Slides>
  <Notes>4</Notes>
  <HiddenSlides>0</HiddenSlides>
  <MMClips>0</MMClips>
  <ScaleCrop>false</ScaleCrop>
  <HeadingPairs>
    <vt:vector size="8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45</vt:i4>
      </vt:variant>
    </vt:vector>
  </HeadingPairs>
  <TitlesOfParts>
    <vt:vector size="59" baseType="lpstr">
      <vt:lpstr>华文新魏</vt:lpstr>
      <vt:lpstr>楷体</vt:lpstr>
      <vt:lpstr>楷体_GB2312</vt:lpstr>
      <vt:lpstr>隶书</vt:lpstr>
      <vt:lpstr>宋体</vt:lpstr>
      <vt:lpstr>Calibri</vt:lpstr>
      <vt:lpstr>Constantia</vt:lpstr>
      <vt:lpstr>Tahoma</vt:lpstr>
      <vt:lpstr>Times New Roman</vt:lpstr>
      <vt:lpstr>Wingdings</vt:lpstr>
      <vt:lpstr>Wingdings 2</vt:lpstr>
      <vt:lpstr>流畅</vt:lpstr>
      <vt:lpstr>公式</vt:lpstr>
      <vt:lpstr>Microsoft 公式 3.0</vt:lpstr>
      <vt:lpstr>PowerPoint 演示文稿</vt:lpstr>
      <vt:lpstr>2、流量连续性方程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4、动量方程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液压传动基础知识</dc:title>
  <dc:creator>wq</dc:creator>
  <cp:lastModifiedBy>wangqiang</cp:lastModifiedBy>
  <cp:revision>416</cp:revision>
  <dcterms:created xsi:type="dcterms:W3CDTF">2002-06-25T08:55:42Z</dcterms:created>
  <dcterms:modified xsi:type="dcterms:W3CDTF">2016-09-28T01:19:34Z</dcterms:modified>
</cp:coreProperties>
</file>